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280" r:id="rId3"/>
    <p:sldId id="281" r:id="rId4"/>
    <p:sldId id="282" r:id="rId5"/>
    <p:sldId id="273" r:id="rId6"/>
    <p:sldId id="288" r:id="rId7"/>
    <p:sldId id="283" r:id="rId8"/>
    <p:sldId id="289" r:id="rId9"/>
    <p:sldId id="266" r:id="rId10"/>
    <p:sldId id="270" r:id="rId11"/>
    <p:sldId id="271" r:id="rId12"/>
    <p:sldId id="277" r:id="rId13"/>
    <p:sldId id="274" r:id="rId14"/>
    <p:sldId id="276" r:id="rId15"/>
    <p:sldId id="284" r:id="rId16"/>
    <p:sldId id="292" r:id="rId17"/>
    <p:sldId id="293" r:id="rId18"/>
    <p:sldId id="294" r:id="rId19"/>
    <p:sldId id="298" r:id="rId20"/>
    <p:sldId id="299" r:id="rId21"/>
    <p:sldId id="300" r:id="rId22"/>
    <p:sldId id="301" r:id="rId23"/>
    <p:sldId id="302" r:id="rId24"/>
    <p:sldId id="287" r:id="rId25"/>
    <p:sldId id="286" r:id="rId26"/>
    <p:sldId id="305" r:id="rId27"/>
    <p:sldId id="303" r:id="rId28"/>
    <p:sldId id="291" r:id="rId29"/>
    <p:sldId id="290" r:id="rId30"/>
    <p:sldId id="285" r:id="rId31"/>
    <p:sldId id="304" r:id="rId32"/>
    <p:sldId id="263" r:id="rId33"/>
    <p:sldId id="295" r:id="rId34"/>
    <p:sldId id="296" r:id="rId35"/>
    <p:sldId id="297" r:id="rId36"/>
  </p:sldIdLst>
  <p:sldSz cx="12192000" cy="6858000"/>
  <p:notesSz cx="6797675" cy="9926638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66" autoAdjust="0"/>
    <p:restoredTop sz="87097" autoAdjust="0"/>
  </p:normalViewPr>
  <p:slideViewPr>
    <p:cSldViewPr snapToGrid="0">
      <p:cViewPr varScale="1">
        <p:scale>
          <a:sx n="101" d="100"/>
          <a:sy n="101" d="100"/>
        </p:scale>
        <p:origin x="-78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ios.STASIS" userId="e272b39f-92f0-4f70-9121-5990350d8960" providerId="ADAL" clId="{53514D17-73FE-4B68-87C3-29A3A263723C}"/>
    <pc:docChg chg="modSld">
      <pc:chgData name="Antonios.STASIS" userId="e272b39f-92f0-4f70-9121-5990350d8960" providerId="ADAL" clId="{53514D17-73FE-4B68-87C3-29A3A263723C}" dt="2021-07-06T06:04:09.767" v="1" actId="20577"/>
      <pc:docMkLst>
        <pc:docMk/>
      </pc:docMkLst>
      <pc:sldChg chg="modSp mod">
        <pc:chgData name="Antonios.STASIS" userId="e272b39f-92f0-4f70-9121-5990350d8960" providerId="ADAL" clId="{53514D17-73FE-4B68-87C3-29A3A263723C}" dt="2021-07-06T06:04:09.767" v="1" actId="20577"/>
        <pc:sldMkLst>
          <pc:docMk/>
          <pc:sldMk cId="1438216875" sldId="256"/>
        </pc:sldMkLst>
        <pc:spChg chg="mod">
          <ac:chgData name="Antonios.STASIS" userId="e272b39f-92f0-4f70-9121-5990350d8960" providerId="ADAL" clId="{53514D17-73FE-4B68-87C3-29A3A263723C}" dt="2021-07-06T06:04:09.767" v="1" actId="20577"/>
          <ac:spMkLst>
            <pc:docMk/>
            <pc:sldMk cId="1438216875" sldId="256"/>
            <ac:spMk id="3" creationId="{00000000-0000-0000-0000-000000000000}"/>
          </ac:spMkLst>
        </pc:spChg>
      </pc:sldChg>
    </pc:docChg>
  </pc:docChgLst>
  <pc:docChgLst>
    <pc:chgData name="Antonios.STASIS" userId="e272b39f-92f0-4f70-9121-5990350d8960" providerId="ADAL" clId="{81381C16-2018-42E8-B8CD-4C3225573ACE}"/>
    <pc:docChg chg="custSel modSld">
      <pc:chgData name="Antonios.STASIS" userId="e272b39f-92f0-4f70-9121-5990350d8960" providerId="ADAL" clId="{81381C16-2018-42E8-B8CD-4C3225573ACE}" dt="2021-07-01T05:56:50.420" v="32" actId="6549"/>
      <pc:docMkLst>
        <pc:docMk/>
      </pc:docMkLst>
      <pc:sldChg chg="modSp mod">
        <pc:chgData name="Antonios.STASIS" userId="e272b39f-92f0-4f70-9121-5990350d8960" providerId="ADAL" clId="{81381C16-2018-42E8-B8CD-4C3225573ACE}" dt="2021-07-01T05:46:39.616" v="31" actId="6549"/>
        <pc:sldMkLst>
          <pc:docMk/>
          <pc:sldMk cId="1438216875" sldId="256"/>
        </pc:sldMkLst>
        <pc:spChg chg="mod">
          <ac:chgData name="Antonios.STASIS" userId="e272b39f-92f0-4f70-9121-5990350d8960" providerId="ADAL" clId="{81381C16-2018-42E8-B8CD-4C3225573ACE}" dt="2021-07-01T05:46:39.616" v="31" actId="6549"/>
          <ac:spMkLst>
            <pc:docMk/>
            <pc:sldMk cId="1438216875" sldId="256"/>
            <ac:spMk id="3" creationId="{00000000-0000-0000-0000-000000000000}"/>
          </ac:spMkLst>
        </pc:spChg>
      </pc:sldChg>
      <pc:sldChg chg="modSp mod">
        <pc:chgData name="Antonios.STASIS" userId="e272b39f-92f0-4f70-9121-5990350d8960" providerId="ADAL" clId="{81381C16-2018-42E8-B8CD-4C3225573ACE}" dt="2021-07-01T05:56:50.420" v="32" actId="6549"/>
        <pc:sldMkLst>
          <pc:docMk/>
          <pc:sldMk cId="0" sldId="285"/>
        </pc:sldMkLst>
        <pc:spChg chg="mod">
          <ac:chgData name="Antonios.STASIS" userId="e272b39f-92f0-4f70-9121-5990350d8960" providerId="ADAL" clId="{81381C16-2018-42E8-B8CD-4C3225573ACE}" dt="2021-07-01T05:56:50.420" v="32" actId="6549"/>
          <ac:spMkLst>
            <pc:docMk/>
            <pc:sldMk cId="0" sldId="285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820A9-80A5-4D85-A9DC-0F9D0C658B59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9DCB9-76E5-4C44-8D91-6037A57BC334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153355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E77EF-B648-48C8-9F9D-EB8D9B02AF0B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1CA41-6FFE-4904-BF3B-C8415B2800A3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82805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4220173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Όχι! Η διαφάνεια</a:t>
            </a:r>
            <a:r>
              <a:rPr lang="el-GR" baseline="0" dirty="0"/>
              <a:t> αύτη  θα παρουσιαστεί μόνο στη ενότητα  του κυκλώματος ΑΑ και Οικ. Υπ.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12</a:t>
            </a:fld>
            <a:endParaRPr lang="el-G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Όχι!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14</a:t>
            </a:fld>
            <a:endParaRPr lang="el-G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25</a:t>
            </a:fld>
            <a:endParaRPr lang="el-G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27</a:t>
            </a:fld>
            <a:endParaRPr lang="el-G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28</a:t>
            </a:fld>
            <a:endParaRPr lang="el-G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32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680892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ΟΕ για το </a:t>
            </a:r>
            <a:r>
              <a:rPr lang="el-GR" dirty="0" err="1"/>
              <a:t>Ηλ</a:t>
            </a:r>
            <a:r>
              <a:rPr lang="el-GR" dirty="0"/>
              <a:t>. Τιμολόγιο, Συνεργασία πολλών</a:t>
            </a:r>
            <a:r>
              <a:rPr lang="el-GR" baseline="0" dirty="0"/>
              <a:t> ..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3</a:t>
            </a:fld>
            <a:endParaRPr lang="el-G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Στόχος</a:t>
            </a:r>
            <a:r>
              <a:rPr lang="el-GR" baseline="0" dirty="0"/>
              <a:t> η πλήρης υποχρεωτικότητα . Αρχή με </a:t>
            </a:r>
            <a:r>
              <a:rPr lang="en-US" baseline="0" dirty="0"/>
              <a:t>RRF </a:t>
            </a:r>
            <a:r>
              <a:rPr lang="el-GR" baseline="0" dirty="0"/>
              <a:t>έργα.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5</a:t>
            </a:fld>
            <a:endParaRPr lang="el-G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Στοιχεία από ΜΥΦ  ΑΑΔΕ (Συγκεντρωτικές Καταστάσεις Προμηθευτών-Πελατών) για 2019</a:t>
            </a:r>
            <a:endParaRPr lang="en-US" dirty="0"/>
          </a:p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7</a:t>
            </a:fld>
            <a:endParaRPr lang="el-G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b="1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9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611410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Ανάλογα</a:t>
            </a:r>
            <a:r>
              <a:rPr lang="el-GR" baseline="0" dirty="0"/>
              <a:t> με το τύπο του π/υ ( τακτικός, Δημοσίων επενδύσεων η </a:t>
            </a:r>
            <a:r>
              <a:rPr lang="el-GR" baseline="0" dirty="0" err="1"/>
              <a:t>ιδοι</a:t>
            </a:r>
            <a:r>
              <a:rPr lang="el-GR" baseline="0" dirty="0"/>
              <a:t> πόροι) 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10</a:t>
            </a:fld>
            <a:endParaRPr lang="el-G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1CA41-6FFE-4904-BF3B-C8415B2800A3}" type="slidenum">
              <a:rPr lang="el-GR" smtClean="0"/>
              <a:pPr/>
              <a:t>11</a:t>
            </a:fld>
            <a:endParaRPr lang="el-G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06392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84555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6147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09381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09262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257206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798290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282893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089821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697567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65682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348728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4162338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531435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60934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27944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2296A-B2D1-4523-B392-B292FE6937E2}" type="datetimeFigureOut">
              <a:rPr lang="el-GR" smtClean="0"/>
              <a:pPr/>
              <a:t>8/7/2021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9CF0B23-2947-49DB-80B5-54B1FA5D66B9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0712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gsis.gr/e-invoice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pde.gr/liferay-portal/web/guest/9&#928;&#916;&#917;" TargetMode="External"/><Relationship Id="rId3" Type="http://schemas.openxmlformats.org/officeDocument/2006/relationships/hyperlink" Target="mailto:peppol@gsis.gr" TargetMode="External"/><Relationship Id="rId7" Type="http://schemas.openxmlformats.org/officeDocument/2006/relationships/hyperlink" Target="mailto:einvoice-pilot@gsis.gr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d26@glk.gr" TargetMode="External"/><Relationship Id="rId11" Type="http://schemas.openxmlformats.org/officeDocument/2006/relationships/image" Target="../media/image21.jpeg"/><Relationship Id="rId5" Type="http://schemas.openxmlformats.org/officeDocument/2006/relationships/hyperlink" Target="mailto:anathetouses@gsis.gr" TargetMode="External"/><Relationship Id="rId10" Type="http://schemas.openxmlformats.org/officeDocument/2006/relationships/hyperlink" Target="https://www.eaadhsy.gr/" TargetMode="External"/><Relationship Id="rId4" Type="http://schemas.openxmlformats.org/officeDocument/2006/relationships/hyperlink" Target="mailto:kedsupport@gsis.gr" TargetMode="External"/><Relationship Id="rId9" Type="http://schemas.openxmlformats.org/officeDocument/2006/relationships/hyperlink" Target="mailto:infohelpdesk@eprocurement.gov.gr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m.masvoula\Desktop\EKO.xml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www.minfin.gr/documents/20182/13324317/Odigia2014_55_%CE%95%CE%95_EL.pdf/6da73873-5293-4a16-85a6-f9edbdfaa804" TargetMode="External"/><Relationship Id="rId7" Type="http://schemas.openxmlformats.org/officeDocument/2006/relationships/hyperlink" Target="https://www.promitheies.gr/CPV-kwdiko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sis.gr/sites/default/files/eInvoice/YA-63446-31.5.2021-B2338-1H-ANTIKATASTASH.pdf" TargetMode="External"/><Relationship Id="rId5" Type="http://schemas.openxmlformats.org/officeDocument/2006/relationships/hyperlink" Target="https://gsis.gr/sites/default/files/eInvoice/FEK%20B%202425%2018.6.2020.pdf" TargetMode="External"/><Relationship Id="rId4" Type="http://schemas.openxmlformats.org/officeDocument/2006/relationships/hyperlink" Target="https://www.minfin.gr/documents/20182/13324317/%CE%BD4601+2019.pdf/8c94584c-f7f2-4d5c-9546-9147edaf94a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673751" y="2372810"/>
            <a:ext cx="8830861" cy="2404571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2589213" y="4314379"/>
            <a:ext cx="8915399" cy="928953"/>
          </a:xfrm>
        </p:spPr>
        <p:txBody>
          <a:bodyPr>
            <a:normAutofit/>
          </a:bodyPr>
          <a:lstStyle/>
          <a:p>
            <a:r>
              <a:rPr lang="el-GR" b="1" dirty="0"/>
              <a:t>Επιμορφωτική Ημερίδα για φορείς της Κεντρικής Διοίκησης</a:t>
            </a:r>
            <a:endParaRPr lang="en-US" b="1" dirty="0"/>
          </a:p>
          <a:p>
            <a:r>
              <a:rPr lang="en-US" b="1" dirty="0"/>
              <a:t> 0</a:t>
            </a:r>
            <a:r>
              <a:rPr lang="el-GR" b="1"/>
              <a:t>6 </a:t>
            </a:r>
            <a:r>
              <a:rPr lang="el-GR" b="1" dirty="0"/>
              <a:t>- Ιουλίου - </a:t>
            </a:r>
            <a:r>
              <a:rPr lang="en-US" b="1" dirty="0"/>
              <a:t>202</a:t>
            </a:r>
            <a:r>
              <a:rPr lang="el-GR" b="1" dirty="0"/>
              <a:t>1</a:t>
            </a: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44691" y="278487"/>
            <a:ext cx="2686050" cy="1990725"/>
          </a:xfrm>
          <a:prstGeom prst="rect">
            <a:avLst/>
          </a:prstGeom>
        </p:spPr>
      </p:pic>
      <p:sp>
        <p:nvSpPr>
          <p:cNvPr id="5" name="4 - TextBox"/>
          <p:cNvSpPr txBox="1"/>
          <p:nvPr/>
        </p:nvSpPr>
        <p:spPr>
          <a:xfrm>
            <a:off x="3148314" y="2488561"/>
            <a:ext cx="8137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/>
              <a:t>Ηλεκτρονικό τιμολόγιο στις Δημόσιες Συμβάσεις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438216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Τρόποι διάθεσης ΗΤ από το ΚΕΔ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030147" y="1423686"/>
            <a:ext cx="5289630" cy="1446836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l-GR" b="1" dirty="0"/>
              <a:t>Μέσω διεπαφών (</a:t>
            </a:r>
            <a:r>
              <a:rPr lang="en-US" b="1" dirty="0"/>
              <a:t>Web Services)</a:t>
            </a:r>
            <a:r>
              <a:rPr lang="el-GR" b="1" dirty="0"/>
              <a:t> στο </a:t>
            </a:r>
            <a:r>
              <a:rPr lang="en-US" b="1" dirty="0"/>
              <a:t>ERP </a:t>
            </a:r>
            <a:r>
              <a:rPr lang="el-GR" b="1" dirty="0"/>
              <a:t>του Φορέα</a:t>
            </a:r>
            <a:endParaRPr lang="en-US" b="1" dirty="0"/>
          </a:p>
          <a:p>
            <a:pPr>
              <a:buFont typeface="+mj-lt"/>
              <a:buAutoNum type="arabicPeriod"/>
            </a:pPr>
            <a:r>
              <a:rPr lang="el-GR" b="1" dirty="0"/>
              <a:t>Μέσω της </a:t>
            </a:r>
            <a:r>
              <a:rPr lang="en-US" b="1" dirty="0"/>
              <a:t>web </a:t>
            </a:r>
            <a:r>
              <a:rPr lang="el-GR" b="1" dirty="0"/>
              <a:t>εφαρμογής ΕΔΗΤ</a:t>
            </a:r>
          </a:p>
          <a:p>
            <a:pPr>
              <a:buFont typeface="+mj-lt"/>
              <a:buAutoNum type="arabicPeriod"/>
            </a:pPr>
            <a:r>
              <a:rPr lang="el-GR" b="1" dirty="0"/>
              <a:t>Μέσω Οριζοντίων Συστημάτων</a:t>
            </a:r>
            <a:endParaRPr lang="en-US" b="1" dirty="0"/>
          </a:p>
        </p:txBody>
      </p:sp>
      <p:sp>
        <p:nvSpPr>
          <p:cNvPr id="4" name="Στρογγυλεμένο ορθογώνιο 14"/>
          <p:cNvSpPr/>
          <p:nvPr/>
        </p:nvSpPr>
        <p:spPr>
          <a:xfrm>
            <a:off x="4364565" y="3527958"/>
            <a:ext cx="1388533" cy="96339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" name="TextBox 15"/>
          <p:cNvSpPr txBox="1"/>
          <p:nvPr/>
        </p:nvSpPr>
        <p:spPr>
          <a:xfrm>
            <a:off x="4134517" y="3744508"/>
            <a:ext cx="1811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l-GR" altLang="el-GR" b="1" dirty="0">
                <a:latin typeface="Calibri" panose="020F0502020204030204" pitchFamily="34" charset="0"/>
              </a:rPr>
              <a:t>ΚΕΔ</a:t>
            </a:r>
            <a:endParaRPr lang="en-US" altLang="el-GR" dirty="0">
              <a:latin typeface="Arial" panose="020B0604020202020204" pitchFamily="34" charset="0"/>
            </a:endParaRPr>
          </a:p>
        </p:txBody>
      </p:sp>
      <p:sp>
        <p:nvSpPr>
          <p:cNvPr id="6" name="Έλλειψη 18"/>
          <p:cNvSpPr/>
          <p:nvPr/>
        </p:nvSpPr>
        <p:spPr>
          <a:xfrm>
            <a:off x="8826005" y="3055280"/>
            <a:ext cx="1270000" cy="127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7" name="TextBox 19"/>
          <p:cNvSpPr txBox="1"/>
          <p:nvPr/>
        </p:nvSpPr>
        <p:spPr>
          <a:xfrm>
            <a:off x="8815424" y="3457446"/>
            <a:ext cx="1507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Προμήθειες (</a:t>
            </a:r>
            <a:r>
              <a:rPr lang="el-GR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Αναθ</a:t>
            </a:r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Αρχή)</a:t>
            </a:r>
          </a:p>
        </p:txBody>
      </p:sp>
      <p:sp>
        <p:nvSpPr>
          <p:cNvPr id="8" name="Στρογγυλεμένο ορθογώνιο 20"/>
          <p:cNvSpPr/>
          <p:nvPr/>
        </p:nvSpPr>
        <p:spPr>
          <a:xfrm>
            <a:off x="9176698" y="4866213"/>
            <a:ext cx="1405466" cy="98212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9" name="TextBox 21"/>
          <p:cNvSpPr txBox="1"/>
          <p:nvPr/>
        </p:nvSpPr>
        <p:spPr>
          <a:xfrm>
            <a:off x="9512811" y="5151129"/>
            <a:ext cx="1354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l-GR" alt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ΕΔΗΤ </a:t>
            </a:r>
            <a:endParaRPr lang="en-US" altLang="el-GR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Ευθύγραμμο βέλος σύνδεσης 44"/>
          <p:cNvCxnSpPr>
            <a:stCxn id="8" idx="0"/>
            <a:endCxn id="6" idx="4"/>
          </p:cNvCxnSpPr>
          <p:nvPr/>
        </p:nvCxnSpPr>
        <p:spPr>
          <a:xfrm flipH="1" flipV="1">
            <a:off x="9461005" y="4325280"/>
            <a:ext cx="418426" cy="540933"/>
          </a:xfrm>
          <a:prstGeom prst="straightConnector1">
            <a:avLst/>
          </a:prstGeom>
          <a:ln>
            <a:solidFill>
              <a:srgbClr val="00B0F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Έλλειψη 50"/>
          <p:cNvSpPr/>
          <p:nvPr/>
        </p:nvSpPr>
        <p:spPr>
          <a:xfrm>
            <a:off x="10028666" y="2073620"/>
            <a:ext cx="1270000" cy="127000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2" name="TextBox 51"/>
          <p:cNvSpPr txBox="1"/>
          <p:nvPr/>
        </p:nvSpPr>
        <p:spPr>
          <a:xfrm>
            <a:off x="10094036" y="2410438"/>
            <a:ext cx="1380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Οικονομική Διαχείριση</a:t>
            </a:r>
          </a:p>
        </p:txBody>
      </p:sp>
      <p:cxnSp>
        <p:nvCxnSpPr>
          <p:cNvPr id="13" name="Καμπύλη γραμμή σύνδεσης 26"/>
          <p:cNvCxnSpPr>
            <a:stCxn id="8" idx="3"/>
            <a:endCxn id="11" idx="4"/>
          </p:cNvCxnSpPr>
          <p:nvPr/>
        </p:nvCxnSpPr>
        <p:spPr>
          <a:xfrm flipV="1">
            <a:off x="10582164" y="3343620"/>
            <a:ext cx="81502" cy="2013657"/>
          </a:xfrm>
          <a:prstGeom prst="curvedConnector2">
            <a:avLst/>
          </a:prstGeom>
          <a:ln>
            <a:solidFill>
              <a:srgbClr val="00B0F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- Στρογγυλεμένο ορθογώνιο"/>
          <p:cNvSpPr/>
          <p:nvPr/>
        </p:nvSpPr>
        <p:spPr>
          <a:xfrm>
            <a:off x="8760400" y="1790699"/>
            <a:ext cx="2667000" cy="435545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51"/>
          <p:cNvSpPr txBox="1"/>
          <p:nvPr/>
        </p:nvSpPr>
        <p:spPr>
          <a:xfrm>
            <a:off x="9937894" y="1451671"/>
            <a:ext cx="217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Οικ. Υπηρεσία Φορέα</a:t>
            </a:r>
          </a:p>
        </p:txBody>
      </p:sp>
      <p:cxnSp>
        <p:nvCxnSpPr>
          <p:cNvPr id="22" name="21 - Ευθύγραμμο βέλος σύνδεσης"/>
          <p:cNvCxnSpPr>
            <a:stCxn id="4" idx="3"/>
            <a:endCxn id="19" idx="1"/>
          </p:cNvCxnSpPr>
          <p:nvPr/>
        </p:nvCxnSpPr>
        <p:spPr>
          <a:xfrm flipV="1">
            <a:off x="5753098" y="3968428"/>
            <a:ext cx="3007302" cy="41225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51"/>
          <p:cNvSpPr txBox="1"/>
          <p:nvPr/>
        </p:nvSpPr>
        <p:spPr>
          <a:xfrm>
            <a:off x="5941426" y="3892988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cxnSp>
        <p:nvCxnSpPr>
          <p:cNvPr id="25" name="24 - Shape"/>
          <p:cNvCxnSpPr>
            <a:stCxn id="4" idx="2"/>
            <a:endCxn id="8" idx="1"/>
          </p:cNvCxnSpPr>
          <p:nvPr/>
        </p:nvCxnSpPr>
        <p:spPr>
          <a:xfrm rot="16200000" flipH="1">
            <a:off x="6684801" y="2865379"/>
            <a:ext cx="865929" cy="4117866"/>
          </a:xfrm>
          <a:prstGeom prst="bentConnector2">
            <a:avLst/>
          </a:prstGeom>
          <a:ln w="3810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51"/>
          <p:cNvSpPr txBox="1"/>
          <p:nvPr/>
        </p:nvSpPr>
        <p:spPr>
          <a:xfrm>
            <a:off x="5219701" y="4867888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28" name="Στρογγυλεμένο ορθογώνιο 20"/>
          <p:cNvSpPr/>
          <p:nvPr/>
        </p:nvSpPr>
        <p:spPr>
          <a:xfrm>
            <a:off x="6608973" y="1638714"/>
            <a:ext cx="1405466" cy="61835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29" name="TextBox 21"/>
          <p:cNvSpPr txBox="1"/>
          <p:nvPr/>
        </p:nvSpPr>
        <p:spPr>
          <a:xfrm>
            <a:off x="6702012" y="1738429"/>
            <a:ext cx="99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l-GR" alt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ΟΠΣΔΠ</a:t>
            </a:r>
          </a:p>
        </p:txBody>
      </p:sp>
      <p:cxnSp>
        <p:nvCxnSpPr>
          <p:cNvPr id="30" name="29 - Ευθύγραμμο βέλος σύνδεσης"/>
          <p:cNvCxnSpPr>
            <a:stCxn id="4" idx="0"/>
            <a:endCxn id="28" idx="1"/>
          </p:cNvCxnSpPr>
          <p:nvPr/>
        </p:nvCxnSpPr>
        <p:spPr>
          <a:xfrm flipV="1">
            <a:off x="5058832" y="1947890"/>
            <a:ext cx="1550141" cy="1580068"/>
          </a:xfrm>
          <a:prstGeom prst="straightConnector1">
            <a:avLst/>
          </a:prstGeom>
          <a:ln w="381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51"/>
          <p:cNvSpPr txBox="1"/>
          <p:nvPr/>
        </p:nvSpPr>
        <p:spPr>
          <a:xfrm>
            <a:off x="5028926" y="3026788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40" name="Στρογγυλεμένο ορθογώνιο 20"/>
          <p:cNvSpPr/>
          <p:nvPr/>
        </p:nvSpPr>
        <p:spPr>
          <a:xfrm>
            <a:off x="6622473" y="2381439"/>
            <a:ext cx="1405466" cy="61835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41" name="TextBox 21"/>
          <p:cNvSpPr txBox="1"/>
          <p:nvPr/>
        </p:nvSpPr>
        <p:spPr>
          <a:xfrm>
            <a:off x="6750237" y="2539029"/>
            <a:ext cx="99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e- </a:t>
            </a:r>
            <a:r>
              <a:rPr lang="el-GR" alt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ΠΔΕ</a:t>
            </a:r>
          </a:p>
        </p:txBody>
      </p:sp>
      <p:cxnSp>
        <p:nvCxnSpPr>
          <p:cNvPr id="42" name="41 - Ευθύγραμμο βέλος σύνδεσης"/>
          <p:cNvCxnSpPr>
            <a:stCxn id="4" idx="0"/>
            <a:endCxn id="40" idx="1"/>
          </p:cNvCxnSpPr>
          <p:nvPr/>
        </p:nvCxnSpPr>
        <p:spPr>
          <a:xfrm flipV="1">
            <a:off x="5058832" y="2690615"/>
            <a:ext cx="1563641" cy="837343"/>
          </a:xfrm>
          <a:prstGeom prst="straightConnector1">
            <a:avLst/>
          </a:prstGeom>
          <a:ln w="381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Ευθύγραμμο βέλος σύνδεσης 44"/>
          <p:cNvCxnSpPr>
            <a:stCxn id="28" idx="3"/>
            <a:endCxn id="11" idx="2"/>
          </p:cNvCxnSpPr>
          <p:nvPr/>
        </p:nvCxnSpPr>
        <p:spPr>
          <a:xfrm>
            <a:off x="8014439" y="1947890"/>
            <a:ext cx="2014227" cy="760730"/>
          </a:xfrm>
          <a:prstGeom prst="straightConnector1">
            <a:avLst/>
          </a:prstGeom>
          <a:ln>
            <a:solidFill>
              <a:srgbClr val="00B0F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Ευθύγραμμο βέλος σύνδεσης 44"/>
          <p:cNvCxnSpPr>
            <a:stCxn id="40" idx="3"/>
            <a:endCxn id="11" idx="2"/>
          </p:cNvCxnSpPr>
          <p:nvPr/>
        </p:nvCxnSpPr>
        <p:spPr>
          <a:xfrm>
            <a:off x="8027939" y="2690615"/>
            <a:ext cx="2000727" cy="18005"/>
          </a:xfrm>
          <a:prstGeom prst="straightConnector1">
            <a:avLst/>
          </a:prstGeom>
          <a:ln>
            <a:solidFill>
              <a:srgbClr val="00B0F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Ευθύγραμμο βέλος σύνδεσης 44"/>
          <p:cNvCxnSpPr>
            <a:stCxn id="40" idx="3"/>
            <a:endCxn id="6" idx="0"/>
          </p:cNvCxnSpPr>
          <p:nvPr/>
        </p:nvCxnSpPr>
        <p:spPr>
          <a:xfrm>
            <a:off x="8027939" y="2690615"/>
            <a:ext cx="1433066" cy="364665"/>
          </a:xfrm>
          <a:prstGeom prst="straightConnector1">
            <a:avLst/>
          </a:prstGeom>
          <a:ln>
            <a:solidFill>
              <a:srgbClr val="00B0F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621380" y="190783"/>
            <a:ext cx="8911687" cy="728440"/>
          </a:xfrm>
        </p:spPr>
        <p:txBody>
          <a:bodyPr/>
          <a:lstStyle/>
          <a:p>
            <a:r>
              <a:rPr lang="el-GR" dirty="0">
                <a:latin typeface="Trebuchet MS" pitchFamily="34" charset="0"/>
              </a:rPr>
              <a:t>Ροή εργασιών στην Οικ. υπηρεσία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666750" y="628650"/>
            <a:ext cx="1409700" cy="43088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Υποδοχή ΗΤ από ΚΕΔ</a:t>
            </a:r>
            <a:endParaRPr lang="en-US" sz="1100" dirty="0">
              <a:latin typeface="Trebuchet MS" pitchFamily="34" charset="0"/>
            </a:endParaRPr>
          </a:p>
        </p:txBody>
      </p:sp>
      <p:sp>
        <p:nvSpPr>
          <p:cNvPr id="4" name="3 - Διάγραμμα ροής: Απόφαση"/>
          <p:cNvSpPr/>
          <p:nvPr/>
        </p:nvSpPr>
        <p:spPr>
          <a:xfrm>
            <a:off x="990600" y="1466850"/>
            <a:ext cx="742950" cy="514350"/>
          </a:xfrm>
          <a:prstGeom prst="flowChartDecision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 - TextBox"/>
          <p:cNvSpPr txBox="1"/>
          <p:nvPr/>
        </p:nvSpPr>
        <p:spPr>
          <a:xfrm>
            <a:off x="657100" y="3223375"/>
            <a:ext cx="1409700" cy="430887"/>
          </a:xfrm>
          <a:prstGeom prst="rect">
            <a:avLst/>
          </a:prstGeom>
          <a:blipFill dpi="0" rotWithShape="1">
            <a:blip r:embed="rId3" cstate="print">
              <a:alphaModFix amt="56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Παραλαβή ΗΤ από Φορέα</a:t>
            </a:r>
            <a:endParaRPr lang="en-US" sz="1100" dirty="0">
              <a:latin typeface="Trebuchet MS" pitchFamily="34" charset="0"/>
            </a:endParaRPr>
          </a:p>
        </p:txBody>
      </p:sp>
      <p:sp>
        <p:nvSpPr>
          <p:cNvPr id="6" name="5 - Διάγραμμα ροής: Απόφαση"/>
          <p:cNvSpPr/>
          <p:nvPr/>
        </p:nvSpPr>
        <p:spPr>
          <a:xfrm>
            <a:off x="980950" y="4061575"/>
            <a:ext cx="742950" cy="514350"/>
          </a:xfrm>
          <a:prstGeom prst="flowChartDecis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 - TextBox"/>
          <p:cNvSpPr txBox="1"/>
          <p:nvPr/>
        </p:nvSpPr>
        <p:spPr>
          <a:xfrm>
            <a:off x="335663" y="5295301"/>
            <a:ext cx="2048719" cy="769441"/>
          </a:xfrm>
          <a:prstGeom prst="rect">
            <a:avLst/>
          </a:prstGeom>
          <a:blipFill dpi="0" rotWithShape="1">
            <a:blip r:embed="rId4" cstate="print">
              <a:alphaModFix amt="61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Αποστολή μηνύματος σε πωλητή (</a:t>
            </a:r>
            <a:r>
              <a:rPr lang="el-GR" sz="1100" dirty="0">
                <a:solidFill>
                  <a:srgbClr val="FF0000"/>
                </a:solidFill>
                <a:latin typeface="Trebuchet MS" pitchFamily="34" charset="0"/>
              </a:rPr>
              <a:t>Απόρριψη</a:t>
            </a:r>
            <a:r>
              <a:rPr lang="el-GR" sz="1100" dirty="0">
                <a:latin typeface="Trebuchet MS" pitchFamily="34" charset="0"/>
              </a:rPr>
              <a:t>) </a:t>
            </a:r>
          </a:p>
          <a:p>
            <a:pPr algn="ctr"/>
            <a:r>
              <a:rPr lang="el-GR" sz="1100" dirty="0">
                <a:latin typeface="Trebuchet MS" pitchFamily="34" charset="0"/>
              </a:rPr>
              <a:t>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sp>
        <p:nvSpPr>
          <p:cNvPr id="8" name="7 - Διάγραμμα ροής: Αρχή/τέλος εργασίας"/>
          <p:cNvSpPr/>
          <p:nvPr/>
        </p:nvSpPr>
        <p:spPr>
          <a:xfrm>
            <a:off x="1018573" y="6400837"/>
            <a:ext cx="682906" cy="243068"/>
          </a:xfrm>
          <a:prstGeom prst="flowChartTerminator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8 - TextBox"/>
          <p:cNvSpPr txBox="1"/>
          <p:nvPr/>
        </p:nvSpPr>
        <p:spPr>
          <a:xfrm>
            <a:off x="1053298" y="1585730"/>
            <a:ext cx="71763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1000" dirty="0">
                <a:latin typeface="Trebuchet MS" pitchFamily="34" charset="0"/>
              </a:rPr>
              <a:t>έλεγχος</a:t>
            </a:r>
            <a:endParaRPr lang="en-US" sz="1000" dirty="0">
              <a:latin typeface="Trebuchet MS" pitchFamily="34" charset="0"/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1032073" y="4180455"/>
            <a:ext cx="7176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>
                <a:latin typeface="Trebuchet MS" pitchFamily="34" charset="0"/>
              </a:rPr>
              <a:t>έλεγχος</a:t>
            </a:r>
            <a:endParaRPr lang="en-US" sz="1000" dirty="0">
              <a:latin typeface="Trebuchet MS" pitchFamily="34" charset="0"/>
            </a:endParaRPr>
          </a:p>
        </p:txBody>
      </p:sp>
      <p:cxnSp>
        <p:nvCxnSpPr>
          <p:cNvPr id="12" name="11 - Ευθύγραμμο βέλος σύνδεσης"/>
          <p:cNvCxnSpPr>
            <a:stCxn id="3" idx="2"/>
            <a:endCxn id="4" idx="0"/>
          </p:cNvCxnSpPr>
          <p:nvPr/>
        </p:nvCxnSpPr>
        <p:spPr>
          <a:xfrm flipH="1">
            <a:off x="1362075" y="1059537"/>
            <a:ext cx="9525" cy="407313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ύγραμμο βέλος σύνδεσης"/>
          <p:cNvCxnSpPr>
            <a:stCxn id="4" idx="2"/>
            <a:endCxn id="5" idx="0"/>
          </p:cNvCxnSpPr>
          <p:nvPr/>
        </p:nvCxnSpPr>
        <p:spPr>
          <a:xfrm flipH="1">
            <a:off x="1361950" y="1981200"/>
            <a:ext cx="125" cy="124217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ύγραμμο βέλος σύνδεσης"/>
          <p:cNvCxnSpPr>
            <a:stCxn id="5" idx="2"/>
            <a:endCxn id="6" idx="0"/>
          </p:cNvCxnSpPr>
          <p:nvPr/>
        </p:nvCxnSpPr>
        <p:spPr>
          <a:xfrm flipH="1">
            <a:off x="1352425" y="3654262"/>
            <a:ext cx="9525" cy="407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- Ευθύγραμμο βέλος σύνδεσης"/>
          <p:cNvCxnSpPr>
            <a:stCxn id="6" idx="2"/>
            <a:endCxn id="7" idx="0"/>
          </p:cNvCxnSpPr>
          <p:nvPr/>
        </p:nvCxnSpPr>
        <p:spPr>
          <a:xfrm>
            <a:off x="1352425" y="4575925"/>
            <a:ext cx="7598" cy="719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- Ευθύγραμμο βέλος σύνδεσης"/>
          <p:cNvCxnSpPr>
            <a:stCxn id="7" idx="2"/>
            <a:endCxn id="8" idx="0"/>
          </p:cNvCxnSpPr>
          <p:nvPr/>
        </p:nvCxnSpPr>
        <p:spPr>
          <a:xfrm>
            <a:off x="1360023" y="6064742"/>
            <a:ext cx="3" cy="3360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- TextBox"/>
          <p:cNvSpPr txBox="1"/>
          <p:nvPr/>
        </p:nvSpPr>
        <p:spPr>
          <a:xfrm>
            <a:off x="1331088" y="1886672"/>
            <a:ext cx="1851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 b="1" dirty="0"/>
              <a:t>Σ</a:t>
            </a:r>
            <a:endParaRPr lang="en-US" sz="900" b="1" dirty="0"/>
          </a:p>
        </p:txBody>
      </p:sp>
      <p:sp>
        <p:nvSpPr>
          <p:cNvPr id="23" name="22 - TextBox"/>
          <p:cNvSpPr txBox="1"/>
          <p:nvPr/>
        </p:nvSpPr>
        <p:spPr>
          <a:xfrm>
            <a:off x="1622388" y="4099422"/>
            <a:ext cx="1851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 b="1" dirty="0"/>
              <a:t>Σ</a:t>
            </a:r>
            <a:endParaRPr lang="en-US" sz="900" b="1" dirty="0"/>
          </a:p>
        </p:txBody>
      </p:sp>
      <p:sp>
        <p:nvSpPr>
          <p:cNvPr id="24" name="23 - TextBox"/>
          <p:cNvSpPr txBox="1"/>
          <p:nvPr/>
        </p:nvSpPr>
        <p:spPr>
          <a:xfrm>
            <a:off x="1633963" y="1483472"/>
            <a:ext cx="1851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 b="1" dirty="0"/>
              <a:t>Λ</a:t>
            </a:r>
            <a:endParaRPr lang="en-US" sz="900" b="1" dirty="0"/>
          </a:p>
        </p:txBody>
      </p:sp>
      <p:sp>
        <p:nvSpPr>
          <p:cNvPr id="25" name="24 - TextBox"/>
          <p:cNvSpPr txBox="1"/>
          <p:nvPr/>
        </p:nvSpPr>
        <p:spPr>
          <a:xfrm>
            <a:off x="1323363" y="4483322"/>
            <a:ext cx="1851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 b="1" dirty="0"/>
              <a:t>Λ</a:t>
            </a:r>
            <a:endParaRPr lang="en-US" sz="900" b="1" dirty="0"/>
          </a:p>
        </p:txBody>
      </p:sp>
      <p:sp>
        <p:nvSpPr>
          <p:cNvPr id="27" name="26 - TextBox"/>
          <p:cNvSpPr txBox="1"/>
          <p:nvPr/>
        </p:nvSpPr>
        <p:spPr>
          <a:xfrm>
            <a:off x="2409513" y="1342659"/>
            <a:ext cx="1734223" cy="769441"/>
          </a:xfrm>
          <a:prstGeom prst="rect">
            <a:avLst/>
          </a:prstGeom>
          <a:blipFill dpi="0" rotWithShape="1">
            <a:blip r:embed="rId4" cstate="print">
              <a:alphaModFix amt="61000"/>
            </a:blip>
            <a:srcRect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Αποστολή μηνύματος λάθους σε πωλητή 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cxnSp>
        <p:nvCxnSpPr>
          <p:cNvPr id="36" name="35 - Ευθύγραμμο βέλος σύνδεσης"/>
          <p:cNvCxnSpPr>
            <a:stCxn id="4" idx="3"/>
            <a:endCxn id="27" idx="1"/>
          </p:cNvCxnSpPr>
          <p:nvPr/>
        </p:nvCxnSpPr>
        <p:spPr>
          <a:xfrm>
            <a:off x="1733550" y="1724025"/>
            <a:ext cx="675963" cy="335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- TextBox"/>
          <p:cNvSpPr txBox="1"/>
          <p:nvPr/>
        </p:nvSpPr>
        <p:spPr>
          <a:xfrm>
            <a:off x="2677663" y="3057684"/>
            <a:ext cx="2473071" cy="769441"/>
          </a:xfrm>
          <a:prstGeom prst="rect">
            <a:avLst/>
          </a:prstGeom>
          <a:blipFill dpi="0" rotWithShape="1">
            <a:blip r:embed="rId4" cstate="print">
              <a:alphaModFix amt="61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Αποστολή μηνύματος παραλαβής</a:t>
            </a:r>
            <a:r>
              <a:rPr lang="en-US" sz="1100" dirty="0">
                <a:latin typeface="Trebuchet MS" pitchFamily="34" charset="0"/>
              </a:rPr>
              <a:t> (</a:t>
            </a:r>
            <a:r>
              <a:rPr lang="en-US" sz="1100" dirty="0">
                <a:solidFill>
                  <a:srgbClr val="FF0000"/>
                </a:solidFill>
                <a:latin typeface="Trebuchet MS" pitchFamily="34" charset="0"/>
              </a:rPr>
              <a:t>In Process </a:t>
            </a:r>
            <a:r>
              <a:rPr lang="en-US" sz="1100" dirty="0">
                <a:latin typeface="Trebuchet MS" pitchFamily="34" charset="0"/>
              </a:rPr>
              <a:t>)</a:t>
            </a:r>
          </a:p>
          <a:p>
            <a:pPr algn="ctr"/>
            <a:r>
              <a:rPr lang="el-GR" sz="1100" dirty="0">
                <a:latin typeface="Trebuchet MS" pitchFamily="34" charset="0"/>
              </a:rPr>
              <a:t>σε πωλητή 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cxnSp>
        <p:nvCxnSpPr>
          <p:cNvPr id="44" name="43 - Ευθύγραμμο βέλος σύνδεσης"/>
          <p:cNvCxnSpPr>
            <a:stCxn id="5" idx="3"/>
            <a:endCxn id="42" idx="1"/>
          </p:cNvCxnSpPr>
          <p:nvPr/>
        </p:nvCxnSpPr>
        <p:spPr>
          <a:xfrm>
            <a:off x="2066800" y="3438819"/>
            <a:ext cx="610863" cy="35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- TextBox"/>
          <p:cNvSpPr txBox="1"/>
          <p:nvPr/>
        </p:nvSpPr>
        <p:spPr>
          <a:xfrm>
            <a:off x="2830063" y="4020334"/>
            <a:ext cx="2473071" cy="600164"/>
          </a:xfrm>
          <a:prstGeom prst="rect">
            <a:avLst/>
          </a:prstGeom>
          <a:blipFill dpi="0" rotWithShape="1">
            <a:blip r:embed="rId3" cstate="print">
              <a:alphaModFix amt="56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Δημιουργία φακέλου δαπάνης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sp>
        <p:nvSpPr>
          <p:cNvPr id="46" name="45 - TextBox"/>
          <p:cNvSpPr txBox="1"/>
          <p:nvPr/>
        </p:nvSpPr>
        <p:spPr>
          <a:xfrm>
            <a:off x="5737313" y="4022259"/>
            <a:ext cx="2473071" cy="600164"/>
          </a:xfrm>
          <a:prstGeom prst="rect">
            <a:avLst/>
          </a:prstGeom>
          <a:blipFill dpi="0" rotWithShape="1">
            <a:blip r:embed="rId3" cstate="print">
              <a:alphaModFix amt="56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Προώθηση φακέλου στην Οικ. Διαχείριση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sp>
        <p:nvSpPr>
          <p:cNvPr id="47" name="46 - TextBox"/>
          <p:cNvSpPr txBox="1"/>
          <p:nvPr/>
        </p:nvSpPr>
        <p:spPr>
          <a:xfrm>
            <a:off x="8771888" y="3943159"/>
            <a:ext cx="2473071" cy="769441"/>
          </a:xfrm>
          <a:prstGeom prst="rect">
            <a:avLst/>
          </a:prstGeom>
          <a:blipFill dpi="0" rotWithShape="1">
            <a:blip r:embed="rId3" cstate="print">
              <a:alphaModFix amt="56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solidFill>
                  <a:sysClr val="windowText" lastClr="000000"/>
                </a:solidFill>
                <a:latin typeface="Trebuchet MS" pitchFamily="34" charset="0"/>
              </a:rPr>
              <a:t>Έλεγχος κανονικότητας/νομιμότητας  και εκκαθάριση  δαπάνης</a:t>
            </a:r>
            <a:r>
              <a:rPr lang="el-GR" sz="1100" dirty="0">
                <a:latin typeface="Trebuchet MS" pitchFamily="34" charset="0"/>
              </a:rPr>
              <a:t>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sp>
        <p:nvSpPr>
          <p:cNvPr id="48" name="47 - TextBox"/>
          <p:cNvSpPr txBox="1"/>
          <p:nvPr/>
        </p:nvSpPr>
        <p:spPr>
          <a:xfrm>
            <a:off x="8783463" y="5320584"/>
            <a:ext cx="2473071" cy="430887"/>
          </a:xfrm>
          <a:prstGeom prst="rect">
            <a:avLst/>
          </a:prstGeom>
          <a:blipFill dpi="0" rotWithShape="1">
            <a:blip r:embed="rId3" cstate="print">
              <a:alphaModFix amt="56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Πληρωμή/ Μερική πληρωμή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sp>
        <p:nvSpPr>
          <p:cNvPr id="49" name="48 - TextBox"/>
          <p:cNvSpPr txBox="1"/>
          <p:nvPr/>
        </p:nvSpPr>
        <p:spPr>
          <a:xfrm>
            <a:off x="5750813" y="5251134"/>
            <a:ext cx="2473071" cy="769441"/>
          </a:xfrm>
          <a:prstGeom prst="rect">
            <a:avLst/>
          </a:prstGeom>
          <a:blipFill dpi="0" rotWithShape="1">
            <a:blip r:embed="rId4" cstate="print">
              <a:alphaModFix amt="61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Αποστολή μηνύματος σε πωλητή</a:t>
            </a:r>
            <a:r>
              <a:rPr lang="en-US" sz="1100" dirty="0">
                <a:latin typeface="Trebuchet MS" pitchFamily="34" charset="0"/>
              </a:rPr>
              <a:t> </a:t>
            </a:r>
            <a:r>
              <a:rPr lang="el-GR" sz="1100" dirty="0">
                <a:latin typeface="Trebuchet MS" pitchFamily="34" charset="0"/>
              </a:rPr>
              <a:t>(</a:t>
            </a:r>
            <a:r>
              <a:rPr lang="el-GR" sz="1100" dirty="0">
                <a:solidFill>
                  <a:srgbClr val="FF0000"/>
                </a:solidFill>
                <a:latin typeface="Trebuchet MS" pitchFamily="34" charset="0"/>
              </a:rPr>
              <a:t>Αποδοχή</a:t>
            </a:r>
            <a:r>
              <a:rPr lang="el-GR" sz="1100" dirty="0">
                <a:latin typeface="Trebuchet MS" pitchFamily="34" charset="0"/>
              </a:rPr>
              <a:t>, </a:t>
            </a:r>
            <a:r>
              <a:rPr lang="el-GR" sz="1100" dirty="0">
                <a:solidFill>
                  <a:srgbClr val="FF0000"/>
                </a:solidFill>
                <a:latin typeface="Trebuchet MS" pitchFamily="34" charset="0"/>
              </a:rPr>
              <a:t>Πληρωμή</a:t>
            </a:r>
            <a:r>
              <a:rPr lang="en-US" sz="1100" dirty="0">
                <a:latin typeface="Trebuchet MS" pitchFamily="34" charset="0"/>
              </a:rPr>
              <a:t> </a:t>
            </a:r>
            <a:r>
              <a:rPr lang="el-GR" sz="1100" dirty="0">
                <a:solidFill>
                  <a:srgbClr val="FF0000"/>
                </a:solidFill>
                <a:latin typeface="Trebuchet MS" pitchFamily="34" charset="0"/>
              </a:rPr>
              <a:t>ή Μερική πληρωμή</a:t>
            </a:r>
            <a:r>
              <a:rPr lang="el-GR" sz="1100" dirty="0">
                <a:latin typeface="Trebuchet MS" pitchFamily="34" charset="0"/>
              </a:rPr>
              <a:t>)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sp>
        <p:nvSpPr>
          <p:cNvPr id="50" name="49 - Διάγραμμα ροής: Αρχή/τέλος εργασίας"/>
          <p:cNvSpPr/>
          <p:nvPr/>
        </p:nvSpPr>
        <p:spPr>
          <a:xfrm>
            <a:off x="9701519" y="6379607"/>
            <a:ext cx="682906" cy="243068"/>
          </a:xfrm>
          <a:prstGeom prst="flowChartTerminator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51 - Ευθύγραμμο βέλος σύνδεσης"/>
          <p:cNvCxnSpPr>
            <a:stCxn id="10" idx="3"/>
            <a:endCxn id="45" idx="1"/>
          </p:cNvCxnSpPr>
          <p:nvPr/>
        </p:nvCxnSpPr>
        <p:spPr>
          <a:xfrm>
            <a:off x="1749703" y="4303566"/>
            <a:ext cx="1080360" cy="16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- Ευθύγραμμο βέλος σύνδεσης"/>
          <p:cNvCxnSpPr>
            <a:stCxn id="45" idx="3"/>
            <a:endCxn id="46" idx="1"/>
          </p:cNvCxnSpPr>
          <p:nvPr/>
        </p:nvCxnSpPr>
        <p:spPr>
          <a:xfrm>
            <a:off x="5303134" y="4320416"/>
            <a:ext cx="434179" cy="1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- Ευθύγραμμο βέλος σύνδεσης"/>
          <p:cNvCxnSpPr>
            <a:stCxn id="46" idx="3"/>
            <a:endCxn id="47" idx="1"/>
          </p:cNvCxnSpPr>
          <p:nvPr/>
        </p:nvCxnSpPr>
        <p:spPr>
          <a:xfrm>
            <a:off x="8210384" y="4322341"/>
            <a:ext cx="561504" cy="55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- Ευθύγραμμο βέλος σύνδεσης"/>
          <p:cNvCxnSpPr>
            <a:stCxn id="47" idx="2"/>
            <a:endCxn id="48" idx="0"/>
          </p:cNvCxnSpPr>
          <p:nvPr/>
        </p:nvCxnSpPr>
        <p:spPr>
          <a:xfrm>
            <a:off x="10008424" y="4712600"/>
            <a:ext cx="11575" cy="607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- Ευθύγραμμο βέλος σύνδεσης"/>
          <p:cNvCxnSpPr>
            <a:endCxn id="50" idx="0"/>
          </p:cNvCxnSpPr>
          <p:nvPr/>
        </p:nvCxnSpPr>
        <p:spPr>
          <a:xfrm>
            <a:off x="10031574" y="5920748"/>
            <a:ext cx="11398" cy="4588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- Ευθύγραμμο βέλος σύνδεσης"/>
          <p:cNvCxnSpPr>
            <a:stCxn id="48" idx="1"/>
            <a:endCxn id="49" idx="3"/>
          </p:cNvCxnSpPr>
          <p:nvPr/>
        </p:nvCxnSpPr>
        <p:spPr>
          <a:xfrm flipH="1">
            <a:off x="8223884" y="5536028"/>
            <a:ext cx="559579" cy="998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- Shape"/>
          <p:cNvCxnSpPr>
            <a:stCxn id="65" idx="3"/>
            <a:endCxn id="45" idx="2"/>
          </p:cNvCxnSpPr>
          <p:nvPr/>
        </p:nvCxnSpPr>
        <p:spPr>
          <a:xfrm flipH="1" flipV="1">
            <a:off x="4066599" y="4620498"/>
            <a:ext cx="449508" cy="1061449"/>
          </a:xfrm>
          <a:prstGeom prst="bentConnector4">
            <a:avLst>
              <a:gd name="adj1" fmla="val -50856"/>
              <a:gd name="adj2" fmla="val 68122"/>
            </a:avLst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67 - TextBox"/>
          <p:cNvSpPr txBox="1"/>
          <p:nvPr/>
        </p:nvSpPr>
        <p:spPr>
          <a:xfrm>
            <a:off x="4392688" y="2098884"/>
            <a:ext cx="2644774" cy="769441"/>
          </a:xfrm>
          <a:prstGeom prst="rect">
            <a:avLst/>
          </a:prstGeom>
          <a:blipFill dpi="0" rotWithShape="1">
            <a:blip r:embed="rId4" cstate="print">
              <a:alphaModFix amt="61000"/>
            </a:blip>
            <a:srcRect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Αποστολή μηνύματος </a:t>
            </a:r>
            <a:r>
              <a:rPr lang="en-US" sz="1100" dirty="0">
                <a:latin typeface="Trebuchet MS" pitchFamily="34" charset="0"/>
              </a:rPr>
              <a:t>“</a:t>
            </a:r>
            <a:r>
              <a:rPr lang="en-US" sz="1100" dirty="0">
                <a:solidFill>
                  <a:srgbClr val="FF0000"/>
                </a:solidFill>
                <a:latin typeface="Trebuchet MS" pitchFamily="34" charset="0"/>
              </a:rPr>
              <a:t>Acknowledgement</a:t>
            </a:r>
            <a:r>
              <a:rPr lang="en-US" sz="1100" dirty="0">
                <a:latin typeface="Trebuchet MS" pitchFamily="34" charset="0"/>
              </a:rPr>
              <a:t> “</a:t>
            </a:r>
          </a:p>
          <a:p>
            <a:pPr algn="ctr"/>
            <a:r>
              <a:rPr lang="el-GR" sz="1100" dirty="0">
                <a:latin typeface="Trebuchet MS" pitchFamily="34" charset="0"/>
              </a:rPr>
              <a:t>σε πωλητή 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cxnSp>
        <p:nvCxnSpPr>
          <p:cNvPr id="70" name="69 - Ευθύγραμμο βέλος σύνδεσης"/>
          <p:cNvCxnSpPr>
            <a:endCxn id="68" idx="1"/>
          </p:cNvCxnSpPr>
          <p:nvPr/>
        </p:nvCxnSpPr>
        <p:spPr>
          <a:xfrm>
            <a:off x="1365813" y="2476982"/>
            <a:ext cx="3026875" cy="6623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- Ευθύγραμμο βέλος σύνδεσης"/>
          <p:cNvCxnSpPr/>
          <p:nvPr/>
        </p:nvCxnSpPr>
        <p:spPr>
          <a:xfrm>
            <a:off x="9687299" y="1343989"/>
            <a:ext cx="675963" cy="335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- TextBox"/>
          <p:cNvSpPr txBox="1"/>
          <p:nvPr/>
        </p:nvSpPr>
        <p:spPr>
          <a:xfrm>
            <a:off x="9136280" y="1219264"/>
            <a:ext cx="7176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>
                <a:latin typeface="Trebuchet MS" pitchFamily="34" charset="0"/>
              </a:rPr>
              <a:t>ΚΕΔ</a:t>
            </a:r>
            <a:endParaRPr lang="en-US" sz="1000" dirty="0">
              <a:latin typeface="Trebuchet MS" pitchFamily="34" charset="0"/>
            </a:endParaRPr>
          </a:p>
        </p:txBody>
      </p:sp>
      <p:cxnSp>
        <p:nvCxnSpPr>
          <p:cNvPr id="41" name="40 - Ευθύγραμμο βέλος σύνδεσης"/>
          <p:cNvCxnSpPr/>
          <p:nvPr/>
        </p:nvCxnSpPr>
        <p:spPr>
          <a:xfrm flipV="1">
            <a:off x="9745884" y="1638943"/>
            <a:ext cx="600085" cy="46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- TextBox"/>
          <p:cNvSpPr txBox="1"/>
          <p:nvPr/>
        </p:nvSpPr>
        <p:spPr>
          <a:xfrm>
            <a:off x="9086122" y="1533716"/>
            <a:ext cx="717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>
                <a:latin typeface="Trebuchet MS" pitchFamily="34" charset="0"/>
              </a:rPr>
              <a:t>Φορέας</a:t>
            </a:r>
            <a:endParaRPr lang="en-US" sz="1000" dirty="0">
              <a:latin typeface="Trebuchet MS" pitchFamily="34" charset="0"/>
            </a:endParaRPr>
          </a:p>
        </p:txBody>
      </p:sp>
      <p:sp>
        <p:nvSpPr>
          <p:cNvPr id="59" name="58 - Διάγραμμα ροής: Αρχή/τέλος εργασίας"/>
          <p:cNvSpPr/>
          <p:nvPr/>
        </p:nvSpPr>
        <p:spPr>
          <a:xfrm>
            <a:off x="4654953" y="1610850"/>
            <a:ext cx="682906" cy="243068"/>
          </a:xfrm>
          <a:prstGeom prst="flowChartTerminator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62 - Ευθύγραμμο βέλος σύνδεσης"/>
          <p:cNvCxnSpPr>
            <a:stCxn id="27" idx="3"/>
            <a:endCxn id="59" idx="1"/>
          </p:cNvCxnSpPr>
          <p:nvPr/>
        </p:nvCxnSpPr>
        <p:spPr>
          <a:xfrm>
            <a:off x="4143736" y="1727380"/>
            <a:ext cx="511217" cy="5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64 - TextBox"/>
          <p:cNvSpPr txBox="1"/>
          <p:nvPr/>
        </p:nvSpPr>
        <p:spPr>
          <a:xfrm>
            <a:off x="2467388" y="5297226"/>
            <a:ext cx="2048719" cy="769441"/>
          </a:xfrm>
          <a:prstGeom prst="rect">
            <a:avLst/>
          </a:prstGeom>
          <a:blipFill dpi="0" rotWithShape="1">
            <a:blip r:embed="rId4" cstate="print">
              <a:alphaModFix amt="61000"/>
            </a:blip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100" dirty="0">
                <a:latin typeface="Trebuchet MS" pitchFamily="34" charset="0"/>
              </a:rPr>
              <a:t>Αποστολή μηνύματος σε πωλητή (</a:t>
            </a:r>
            <a:r>
              <a:rPr lang="el-GR" sz="1100" dirty="0">
                <a:solidFill>
                  <a:srgbClr val="FF0000"/>
                </a:solidFill>
                <a:latin typeface="Trebuchet MS" pitchFamily="34" charset="0"/>
              </a:rPr>
              <a:t>Υπό Αμφισβήτηση</a:t>
            </a:r>
            <a:r>
              <a:rPr lang="el-GR" sz="1100" dirty="0">
                <a:latin typeface="Trebuchet MS" pitchFamily="34" charset="0"/>
              </a:rPr>
              <a:t>/Πιστωτικό) 	</a:t>
            </a:r>
          </a:p>
          <a:p>
            <a:pPr algn="ctr"/>
            <a:endParaRPr lang="en-US" sz="1100" dirty="0">
              <a:latin typeface="Trebuchet MS" pitchFamily="34" charset="0"/>
            </a:endParaRPr>
          </a:p>
        </p:txBody>
      </p:sp>
      <p:cxnSp>
        <p:nvCxnSpPr>
          <p:cNvPr id="69" name="68 - Shape"/>
          <p:cNvCxnSpPr>
            <a:endCxn id="65" idx="0"/>
          </p:cNvCxnSpPr>
          <p:nvPr/>
        </p:nvCxnSpPr>
        <p:spPr>
          <a:xfrm>
            <a:off x="1365813" y="5162309"/>
            <a:ext cx="2125935" cy="13491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- Γωνιακή σύνδεση"/>
          <p:cNvCxnSpPr>
            <a:stCxn id="65" idx="3"/>
            <a:endCxn id="65" idx="2"/>
          </p:cNvCxnSpPr>
          <p:nvPr/>
        </p:nvCxnSpPr>
        <p:spPr>
          <a:xfrm flipH="1">
            <a:off x="3491748" y="5681947"/>
            <a:ext cx="1024359" cy="384720"/>
          </a:xfrm>
          <a:prstGeom prst="bentConnector4">
            <a:avLst>
              <a:gd name="adj1" fmla="val -22316"/>
              <a:gd name="adj2" fmla="val 159420"/>
            </a:avLst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- Shape"/>
          <p:cNvCxnSpPr/>
          <p:nvPr/>
        </p:nvCxnSpPr>
        <p:spPr>
          <a:xfrm rot="16200000" flipV="1">
            <a:off x="5677448" y="-410968"/>
            <a:ext cx="30916" cy="8631037"/>
          </a:xfrm>
          <a:prstGeom prst="bentConnector2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- Γωνιακή σύνδεση"/>
          <p:cNvCxnSpPr>
            <a:endCxn id="48" idx="3"/>
          </p:cNvCxnSpPr>
          <p:nvPr/>
        </p:nvCxnSpPr>
        <p:spPr>
          <a:xfrm flipV="1">
            <a:off x="10035251" y="5536028"/>
            <a:ext cx="1221283" cy="575406"/>
          </a:xfrm>
          <a:prstGeom prst="bentConnector3">
            <a:avLst>
              <a:gd name="adj1" fmla="val 118718"/>
            </a:avLst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141317" y="624110"/>
            <a:ext cx="9363296" cy="1280890"/>
          </a:xfrm>
        </p:spPr>
        <p:txBody>
          <a:bodyPr/>
          <a:lstStyle/>
          <a:p>
            <a:r>
              <a:rPr lang="el-GR" dirty="0"/>
              <a:t>Προώθηση φακέλου στην Οικ. Διαχείριση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083443" y="1543275"/>
            <a:ext cx="9421169" cy="2206922"/>
          </a:xfrm>
        </p:spPr>
        <p:txBody>
          <a:bodyPr/>
          <a:lstStyle/>
          <a:p>
            <a:r>
              <a:rPr lang="en-US" dirty="0"/>
              <a:t>KYA: “</a:t>
            </a:r>
            <a:r>
              <a:rPr lang="el-GR" dirty="0">
                <a:solidFill>
                  <a:schemeClr val="tx1"/>
                </a:solidFill>
              </a:rPr>
              <a:t>Σε περίπτωση μη εφαρμογής της διαδικασίας ηλεκτρονικής διακίνησης δικαιολογητικών του άρθρου 69ΣΤ του ν.4270/2014, η αναθέτουσα αρχή, η οποία πραγματοποιεί την δαπάνη, </a:t>
            </a:r>
            <a:r>
              <a:rPr lang="el-GR" u="sng" dirty="0">
                <a:solidFill>
                  <a:schemeClr val="tx1"/>
                </a:solidFill>
              </a:rPr>
              <a:t>αναγράφει στην κατάσταση πληρωμής τον μοναδικό αριθμό του ηλεκτρονικού τιμολογίου,</a:t>
            </a:r>
            <a:r>
              <a:rPr lang="el-GR" dirty="0">
                <a:solidFill>
                  <a:schemeClr val="tx1"/>
                </a:solidFill>
              </a:rPr>
              <a:t> με τον οποίο η οικονομική υπηρεσία του Φορέα Γενικής Κυβέρνησης το αναζητά ως δικαιολογητικό της δαπάνης με την χρήση διαδικτυακών υπηρεσιών από το ΚΕΔ ή στο ΕΔΗΤ στις περιπτώσεις της παρ. 3 του παρόντος άρθρου και της παρ. 1 του άρθρου 6</a:t>
            </a:r>
            <a:r>
              <a:rPr lang="en-US" dirty="0"/>
              <a:t>”</a:t>
            </a:r>
          </a:p>
          <a:p>
            <a:endParaRPr lang="en-US" dirty="0"/>
          </a:p>
        </p:txBody>
      </p:sp>
      <p:sp>
        <p:nvSpPr>
          <p:cNvPr id="4" name="Έλλειψη 18"/>
          <p:cNvSpPr/>
          <p:nvPr/>
        </p:nvSpPr>
        <p:spPr>
          <a:xfrm>
            <a:off x="3107955" y="4189630"/>
            <a:ext cx="1270000" cy="127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" name="TextBox 19"/>
          <p:cNvSpPr txBox="1"/>
          <p:nvPr/>
        </p:nvSpPr>
        <p:spPr>
          <a:xfrm>
            <a:off x="3016363" y="4317357"/>
            <a:ext cx="1555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Ρόλος Α.Α. </a:t>
            </a:r>
          </a:p>
          <a:p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 πχ. Δ/</a:t>
            </a:r>
            <a:r>
              <a:rPr lang="el-GR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νση</a:t>
            </a:r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Προμηθειών)</a:t>
            </a:r>
          </a:p>
        </p:txBody>
      </p:sp>
      <p:sp>
        <p:nvSpPr>
          <p:cNvPr id="6" name="Έλλειψη 50"/>
          <p:cNvSpPr/>
          <p:nvPr/>
        </p:nvSpPr>
        <p:spPr>
          <a:xfrm>
            <a:off x="8014616" y="4180270"/>
            <a:ext cx="1270000" cy="127000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7" name="TextBox 51"/>
          <p:cNvSpPr txBox="1"/>
          <p:nvPr/>
        </p:nvSpPr>
        <p:spPr>
          <a:xfrm>
            <a:off x="8056836" y="4389763"/>
            <a:ext cx="1380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Ρόλος Οικονομικής Διαχείρισης</a:t>
            </a:r>
          </a:p>
        </p:txBody>
      </p:sp>
      <p:sp>
        <p:nvSpPr>
          <p:cNvPr id="8" name="7 - Καμπύλο βέλος προς τα κάτω"/>
          <p:cNvSpPr/>
          <p:nvPr/>
        </p:nvSpPr>
        <p:spPr>
          <a:xfrm>
            <a:off x="4456253" y="3680749"/>
            <a:ext cx="3669175" cy="532436"/>
          </a:xfrm>
          <a:prstGeom prst="curvedDownArrow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8 - TextBox"/>
          <p:cNvSpPr txBox="1"/>
          <p:nvPr/>
        </p:nvSpPr>
        <p:spPr>
          <a:xfrm>
            <a:off x="4676172" y="3796481"/>
            <a:ext cx="3264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/>
              <a:t>1</a:t>
            </a:r>
            <a:r>
              <a:rPr lang="el-GR" sz="1200" dirty="0"/>
              <a:t>. Μέσω ΗΔΔ – Φορείς Κεντρικής Διοίκησης/ χρήση </a:t>
            </a:r>
            <a:r>
              <a:rPr lang="el-GR" sz="1200" b="1" dirty="0">
                <a:solidFill>
                  <a:srgbClr val="FF0000"/>
                </a:solidFill>
              </a:rPr>
              <a:t>ΟΠΣΔΠ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9 - Καμπύλο βέλος προς τα επάνω"/>
          <p:cNvSpPr/>
          <p:nvPr/>
        </p:nvSpPr>
        <p:spPr>
          <a:xfrm>
            <a:off x="4444678" y="5185454"/>
            <a:ext cx="3680750" cy="636607"/>
          </a:xfrm>
          <a:prstGeom prst="curvedUpArrow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4770697" y="5106381"/>
            <a:ext cx="3264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/>
              <a:t>3</a:t>
            </a:r>
            <a:r>
              <a:rPr lang="el-GR" sz="1200" dirty="0"/>
              <a:t>. Μέσω φυσικού φακέλου – Φορείς λοιπής ΓΚ / χρήση </a:t>
            </a:r>
            <a:r>
              <a:rPr lang="en-US" sz="1200" b="1" dirty="0">
                <a:solidFill>
                  <a:srgbClr val="FF0000"/>
                </a:solidFill>
              </a:rPr>
              <a:t>ERP</a:t>
            </a:r>
            <a:r>
              <a:rPr lang="en-US" sz="1200" dirty="0"/>
              <a:t> </a:t>
            </a:r>
            <a:r>
              <a:rPr lang="el-GR" sz="1200" dirty="0"/>
              <a:t>συστήματος (</a:t>
            </a:r>
            <a:r>
              <a:rPr lang="el-GR" sz="1200" dirty="0" err="1"/>
              <a:t>διεπαφή</a:t>
            </a:r>
            <a:r>
              <a:rPr lang="el-GR" sz="1200" dirty="0"/>
              <a:t> ΚΕΔ)</a:t>
            </a:r>
            <a:endParaRPr lang="en-US" sz="1200" dirty="0"/>
          </a:p>
        </p:txBody>
      </p:sp>
      <p:sp>
        <p:nvSpPr>
          <p:cNvPr id="12" name="11 - Δεξιό βέλος"/>
          <p:cNvSpPr/>
          <p:nvPr/>
        </p:nvSpPr>
        <p:spPr>
          <a:xfrm>
            <a:off x="4548852" y="4676176"/>
            <a:ext cx="3391382" cy="219919"/>
          </a:xfrm>
          <a:prstGeom prst="rightArrow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12 - TextBox"/>
          <p:cNvSpPr txBox="1"/>
          <p:nvPr/>
        </p:nvSpPr>
        <p:spPr>
          <a:xfrm>
            <a:off x="4805356" y="5951317"/>
            <a:ext cx="3264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/>
              <a:t>4</a:t>
            </a:r>
            <a:r>
              <a:rPr lang="el-GR" sz="1200" dirty="0"/>
              <a:t>. Μέσω φυσικού φακέλου - Φορείς λοιπής ΓΚ, χρήση </a:t>
            </a:r>
            <a:r>
              <a:rPr lang="el-GR" sz="1200" b="1" dirty="0">
                <a:solidFill>
                  <a:srgbClr val="FF0000"/>
                </a:solidFill>
              </a:rPr>
              <a:t>ΕΔΗΤ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4" name="13 - Καμπύλο βέλος προς τα επάνω"/>
          <p:cNvSpPr/>
          <p:nvPr/>
        </p:nvSpPr>
        <p:spPr>
          <a:xfrm>
            <a:off x="3970116" y="5752618"/>
            <a:ext cx="4757195" cy="868101"/>
          </a:xfrm>
          <a:prstGeom prst="curvedUpArrow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4784197" y="4448531"/>
            <a:ext cx="3264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/>
              <a:t>2</a:t>
            </a:r>
            <a:r>
              <a:rPr lang="el-GR" sz="1200" dirty="0"/>
              <a:t>. Μέσω φυσικού φακέλου – Φορείς συνόλου ΓΚ για </a:t>
            </a:r>
            <a:r>
              <a:rPr lang="el-GR" sz="1200" b="1" dirty="0"/>
              <a:t>έργα ΠΔΕ</a:t>
            </a:r>
            <a:r>
              <a:rPr lang="el-GR" sz="1200" dirty="0"/>
              <a:t> / χρήση αποκλειστικά </a:t>
            </a:r>
            <a:r>
              <a:rPr lang="en-US" sz="1200" b="1" dirty="0">
                <a:solidFill>
                  <a:srgbClr val="FF0000"/>
                </a:solidFill>
              </a:rPr>
              <a:t>e-</a:t>
            </a:r>
            <a:r>
              <a:rPr lang="el-GR" sz="1200" b="1" dirty="0">
                <a:solidFill>
                  <a:srgbClr val="FF0000"/>
                </a:solidFill>
              </a:rPr>
              <a:t>ΠΔΕ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416679" y="219919"/>
            <a:ext cx="2083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Sequence Diagram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6430" y="426429"/>
            <a:ext cx="7602458" cy="644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/>
              <a:t>Πίνακας Καταστάσεων ΗΤ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4 - Πίνακας"/>
          <p:cNvGraphicFramePr>
            <a:graphicFrameLocks noGrp="1"/>
          </p:cNvGraphicFramePr>
          <p:nvPr/>
        </p:nvGraphicFramePr>
        <p:xfrm>
          <a:off x="2685325" y="1770921"/>
          <a:ext cx="8368497" cy="4406962"/>
        </p:xfrm>
        <a:graphic>
          <a:graphicData uri="http://schemas.openxmlformats.org/drawingml/2006/table">
            <a:tbl>
              <a:tblPr/>
              <a:tblGrid>
                <a:gridCol w="27894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894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894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Calibri"/>
                        </a:rPr>
                        <a:t>ΚΩΔΙΚΟΣ ΚΑΤΑΣΤΑΣΗΣ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ΠΕΡΙΓΡΑΦΗ ΚΑΤΑΣΤΑΣΗΣ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Calibri"/>
                        </a:rPr>
                        <a:t>ΜΗΝΥΜΑ PEPPOL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ΠΑΡΑΛΑΒΗ ΚΕΔ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Message acknowledgement (AB)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ΛΗΨΗ ΑΠΟ ΙΤ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In Process (IP)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ΑΠΟΔΟΧΗ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Approved (AP)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Cambria"/>
                        </a:rPr>
                        <a:t>ΣΕ ΕΠΕΞΕΡΓΑΣΙΑ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Cambria"/>
                        </a:rPr>
                        <a:t>ΑΠΟΡΡΙΨΗ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Rejected (RE)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Cambria"/>
                        </a:rPr>
                        <a:t>ΠΛΗΡΩΜΗ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Paid (PD)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Cambria"/>
                        </a:rPr>
                        <a:t>ΜΕΡΙΚΗ ΠΛΗΡΩΜΗ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Paid (PD)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Cambria"/>
                        </a:rPr>
                        <a:t>ΥΠΟ ΑΜΦΙΣΒΗΤΗΣΗ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Under query (UQ)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latin typeface="Calibri"/>
                          <a:ea typeface="Calibri"/>
                          <a:cs typeface="Times New Roman"/>
                        </a:rPr>
                        <a:t>-1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Cambria"/>
                        </a:rPr>
                        <a:t>ΑΠΟΡΡΙΨΗ PROJECT REFERENCE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Cambria"/>
                        </a:rPr>
                        <a:t>ΑΠΟΡΡΙΨΗ ΑΔΑΜ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latin typeface="Calibri"/>
                          <a:ea typeface="Calibri"/>
                          <a:cs typeface="Times New Roman"/>
                        </a:rPr>
                        <a:t>-3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ΑΠΟΡΡΙΨΗ ΕΝΑΡΙΘΜΟΣ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latin typeface="Calibri"/>
                          <a:ea typeface="Calibri"/>
                          <a:cs typeface="Times New Roman"/>
                        </a:rPr>
                        <a:t>-4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ΓΕΝΙΚΗ ΑΠΟΡΡΙΨΗ ΚΕΔ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027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libri"/>
                          <a:cs typeface="Cambria"/>
                        </a:rPr>
                        <a:t>….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Οριζόντια συστήματα</a:t>
            </a:r>
            <a:r>
              <a:rPr lang="en-US" dirty="0"/>
              <a:t> - </a:t>
            </a:r>
            <a:r>
              <a:rPr lang="el-GR" dirty="0"/>
              <a:t>ΕΔΗΤ</a:t>
            </a:r>
            <a:endParaRPr lang="en-US" dirty="0"/>
          </a:p>
        </p:txBody>
      </p:sp>
      <p:pic>
        <p:nvPicPr>
          <p:cNvPr id="11266" name="Picture 2" descr="Research Software - CANAR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7201" y="1957046"/>
            <a:ext cx="579120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9">
            <a:extLst>
              <a:ext uri="{FF2B5EF4-FFF2-40B4-BE49-F238E27FC236}">
                <a16:creationId xmlns:a16="http://schemas.microsoft.com/office/drawing/2014/main" xmlns="" id="{EB52E4A0-EEC2-4F21-8035-156817BC61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6595" b="20421"/>
          <a:stretch/>
        </p:blipFill>
        <p:spPr>
          <a:xfrm>
            <a:off x="712036" y="1250067"/>
            <a:ext cx="11322294" cy="5284880"/>
          </a:xfrm>
          <a:prstGeom prst="rect">
            <a:avLst/>
          </a:prstGeom>
        </p:spPr>
      </p:pic>
      <p:sp>
        <p:nvSpPr>
          <p:cNvPr id="5" name="1 - Τίτλος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706979"/>
          </a:xfrm>
        </p:spPr>
        <p:txBody>
          <a:bodyPr>
            <a:normAutofit/>
          </a:bodyPr>
          <a:lstStyle/>
          <a:p>
            <a:r>
              <a:rPr lang="el-GR" dirty="0"/>
              <a:t>ΕΔΗΤ – Αναζήτηση ΗΤ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5">
            <a:extLst>
              <a:ext uri="{FF2B5EF4-FFF2-40B4-BE49-F238E27FC236}">
                <a16:creationId xmlns:a16="http://schemas.microsoft.com/office/drawing/2014/main" xmlns="" id="{B0A5D480-168E-4A5E-906F-C6C112F8E8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6596" b="39790"/>
          <a:stretch/>
        </p:blipFill>
        <p:spPr>
          <a:xfrm>
            <a:off x="781362" y="2069432"/>
            <a:ext cx="11322294" cy="3676852"/>
          </a:xfrm>
          <a:prstGeom prst="rect">
            <a:avLst/>
          </a:prstGeom>
        </p:spPr>
      </p:pic>
      <p:sp>
        <p:nvSpPr>
          <p:cNvPr id="5" name="1 - Τίτλος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706979"/>
          </a:xfrm>
        </p:spPr>
        <p:txBody>
          <a:bodyPr>
            <a:normAutofit/>
          </a:bodyPr>
          <a:lstStyle/>
          <a:p>
            <a:r>
              <a:rPr lang="el-GR" dirty="0"/>
              <a:t>ΕΔΗΤ – Ενέργειες Αναθέτουσας Αρχής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6">
            <a:extLst>
              <a:ext uri="{FF2B5EF4-FFF2-40B4-BE49-F238E27FC236}">
                <a16:creationId xmlns:a16="http://schemas.microsoft.com/office/drawing/2014/main" xmlns="" id="{A5973BA5-4E83-4B5F-B2EE-52F058A136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7579" b="32211"/>
          <a:stretch/>
        </p:blipFill>
        <p:spPr>
          <a:xfrm>
            <a:off x="1900666" y="2271565"/>
            <a:ext cx="9949962" cy="4129238"/>
          </a:xfrm>
          <a:prstGeom prst="rect">
            <a:avLst/>
          </a:prstGeom>
        </p:spPr>
      </p:pic>
      <p:sp>
        <p:nvSpPr>
          <p:cNvPr id="3" name="1 - Τίτλος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706979"/>
          </a:xfrm>
        </p:spPr>
        <p:txBody>
          <a:bodyPr>
            <a:normAutofit/>
          </a:bodyPr>
          <a:lstStyle/>
          <a:p>
            <a:r>
              <a:rPr lang="el-GR" dirty="0"/>
              <a:t>ΕΔΗΤ – Ενέργειες Οικ. Διαχείρισης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Οριζόντια συστήματα</a:t>
            </a:r>
            <a:r>
              <a:rPr lang="en-US" dirty="0"/>
              <a:t> - </a:t>
            </a:r>
            <a:r>
              <a:rPr lang="el-GR" dirty="0"/>
              <a:t>ΟΠΣΔΠ</a:t>
            </a:r>
            <a:endParaRPr lang="en-US" dirty="0"/>
          </a:p>
        </p:txBody>
      </p:sp>
      <p:pic>
        <p:nvPicPr>
          <p:cNvPr id="11266" name="Picture 2" descr="Research Software - CANAR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7201" y="1957046"/>
            <a:ext cx="579120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rebuchet MS" pitchFamily="34" charset="0"/>
              </a:rPr>
              <a:t>Agenda </a:t>
            </a:r>
            <a:r>
              <a:rPr lang="el-GR" dirty="0">
                <a:latin typeface="Trebuchet MS" pitchFamily="34" charset="0"/>
              </a:rPr>
              <a:t>Ημερίδας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28304"/>
          </a:xfrm>
        </p:spPr>
        <p:txBody>
          <a:bodyPr/>
          <a:lstStyle/>
          <a:p>
            <a:r>
              <a:rPr lang="el-GR" dirty="0">
                <a:latin typeface="Trebuchet MS" pitchFamily="34" charset="0"/>
              </a:rPr>
              <a:t>Εισαγωγή/ Επιτελική Σύνοψη</a:t>
            </a:r>
          </a:p>
          <a:p>
            <a:r>
              <a:rPr lang="el-GR" dirty="0">
                <a:latin typeface="Trebuchet MS" pitchFamily="34" charset="0"/>
              </a:rPr>
              <a:t>Κύκλωμα ΑΑ και Οικ. Υπηρεσίας</a:t>
            </a:r>
            <a:endParaRPr lang="en-US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</a:rPr>
              <a:t>Portal</a:t>
            </a:r>
          </a:p>
          <a:p>
            <a:r>
              <a:rPr lang="el-GR" dirty="0">
                <a:latin typeface="Trebuchet MS" pitchFamily="34" charset="0"/>
              </a:rPr>
              <a:t>Διάλειμμα </a:t>
            </a:r>
          </a:p>
          <a:p>
            <a:r>
              <a:rPr lang="el-GR" dirty="0">
                <a:latin typeface="Trebuchet MS" pitchFamily="34" charset="0"/>
              </a:rPr>
              <a:t>Οριζόντια Συστήματα (ΕΔΗΤ, </a:t>
            </a:r>
            <a:r>
              <a:rPr lang="en-US" dirty="0">
                <a:latin typeface="Trebuchet MS" pitchFamily="34" charset="0"/>
              </a:rPr>
              <a:t>e</a:t>
            </a:r>
            <a:r>
              <a:rPr lang="el-GR" dirty="0">
                <a:latin typeface="Trebuchet MS" pitchFamily="34" charset="0"/>
              </a:rPr>
              <a:t>-ΠΔΕ, ΟΠΣΔΠ, ΚΗΜΔΗΣ)</a:t>
            </a:r>
          </a:p>
          <a:p>
            <a:r>
              <a:rPr lang="el-GR" dirty="0">
                <a:latin typeface="Trebuchet MS" pitchFamily="34" charset="0"/>
              </a:rPr>
              <a:t>Διάλειμμα</a:t>
            </a:r>
          </a:p>
          <a:p>
            <a:r>
              <a:rPr lang="el-GR" dirty="0">
                <a:latin typeface="Trebuchet MS" pitchFamily="34" charset="0"/>
              </a:rPr>
              <a:t>Κέντρο Διαλειτουργικότητας (ΚΕΔ) και </a:t>
            </a:r>
            <a:r>
              <a:rPr lang="en-US" dirty="0">
                <a:latin typeface="Trebuchet MS" pitchFamily="34" charset="0"/>
              </a:rPr>
              <a:t>web services </a:t>
            </a:r>
            <a:r>
              <a:rPr lang="el-GR" dirty="0">
                <a:latin typeface="Trebuchet MS" pitchFamily="34" charset="0"/>
              </a:rPr>
              <a:t>για το ΗΤ</a:t>
            </a:r>
          </a:p>
          <a:p>
            <a:r>
              <a:rPr lang="el-GR" dirty="0">
                <a:latin typeface="Trebuchet MS" pitchFamily="34" charset="0"/>
              </a:rPr>
              <a:t>Μορφότυπος</a:t>
            </a:r>
          </a:p>
          <a:p>
            <a:r>
              <a:rPr lang="el-GR" dirty="0">
                <a:latin typeface="Trebuchet MS" pitchFamily="34" charset="0"/>
              </a:rPr>
              <a:t>Κλείσιμο Ημερίδας</a:t>
            </a:r>
            <a:endParaRPr lang="en-US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3277"/>
          </a:xfrm>
        </p:spPr>
        <p:txBody>
          <a:bodyPr>
            <a:normAutofit fontScale="90000"/>
          </a:bodyPr>
          <a:lstStyle/>
          <a:p>
            <a:r>
              <a:rPr lang="el-GR" dirty="0"/>
              <a:t>Έκδοση ΧΕ επιλογή τύπου παραστατικού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3 - Εικόνα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8045" y="1319276"/>
            <a:ext cx="7664426" cy="538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088943"/>
          </a:xfrm>
        </p:spPr>
        <p:txBody>
          <a:bodyPr>
            <a:normAutofit fontScale="90000"/>
          </a:bodyPr>
          <a:lstStyle/>
          <a:p>
            <a:r>
              <a:rPr lang="el-GR" dirty="0"/>
              <a:t>Έκδοση ΧΕ - λίστα  ΗΤ προμηθευτή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3 - Εικόνα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3319" y="1319275"/>
            <a:ext cx="7838067" cy="537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00518"/>
          </a:xfrm>
        </p:spPr>
        <p:txBody>
          <a:bodyPr>
            <a:normAutofit fontScale="90000"/>
          </a:bodyPr>
          <a:lstStyle/>
          <a:p>
            <a:r>
              <a:rPr lang="el-GR" dirty="0"/>
              <a:t>Έκδοση ΧΕ - εισαγωγή ΗΤ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3 - Εικόνα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770" y="1319276"/>
            <a:ext cx="7629702" cy="539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31070"/>
          </a:xfrm>
        </p:spPr>
        <p:txBody>
          <a:bodyPr/>
          <a:lstStyle/>
          <a:p>
            <a:r>
              <a:rPr lang="el-GR" dirty="0"/>
              <a:t>Λίστα ΗΤ και εκτύπωση</a:t>
            </a:r>
            <a:endParaRPr lang="en-US" dirty="0"/>
          </a:p>
        </p:txBody>
      </p:sp>
      <p:pic>
        <p:nvPicPr>
          <p:cNvPr id="4" name="3 - Εικόνα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8044" y="1319276"/>
            <a:ext cx="7676001" cy="535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rebuchet MS" pitchFamily="34" charset="0"/>
              </a:rPr>
              <a:t>PORTAL </a:t>
            </a:r>
            <a:r>
              <a:rPr lang="el-GR" dirty="0">
                <a:latin typeface="Trebuchet MS" pitchFamily="34" charset="0"/>
              </a:rPr>
              <a:t>για το ηλεκτρονικό τιμολόγιο στις δημόσιες συμβάσεις.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latin typeface="Trebuchet MS" pitchFamily="34" charset="0"/>
                <a:hlinkClick r:id="rId2"/>
              </a:rPr>
              <a:t>https://gsis.gr/e-invoice</a:t>
            </a:r>
            <a:endParaRPr lang="en-US" dirty="0">
              <a:latin typeface="Trebuchet MS" pitchFamily="34" charset="0"/>
            </a:endParaRPr>
          </a:p>
          <a:p>
            <a:r>
              <a:rPr lang="el-GR" dirty="0">
                <a:latin typeface="Trebuchet MS" pitchFamily="34" charset="0"/>
              </a:rPr>
              <a:t>Αναλυτικές πληροφορίες για Φορείς του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Δημοσίου, Προμηθευτές, Παρόχους </a:t>
            </a:r>
            <a:r>
              <a:rPr lang="el-GR" dirty="0" err="1">
                <a:latin typeface="Trebuchet MS" pitchFamily="34" charset="0"/>
              </a:rPr>
              <a:t>Ηλ</a:t>
            </a:r>
            <a:r>
              <a:rPr lang="el-GR" dirty="0">
                <a:latin typeface="Trebuchet MS" pitchFamily="34" charset="0"/>
              </a:rPr>
              <a:t>.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Τιμολόγησης, Τεκμηρίωση εφαρμογών και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διαδικασιών, Σχετική Νομοθεσία, </a:t>
            </a:r>
            <a:r>
              <a:rPr lang="en-US" dirty="0">
                <a:latin typeface="Trebuchet MS" pitchFamily="34" charset="0"/>
              </a:rPr>
              <a:t>FAQ, </a:t>
            </a:r>
            <a:r>
              <a:rPr lang="el-GR" dirty="0">
                <a:latin typeface="Trebuchet MS" pitchFamily="34" charset="0"/>
              </a:rPr>
              <a:t>ΕΔΗΤ, κλπ.</a:t>
            </a:r>
          </a:p>
          <a:p>
            <a:r>
              <a:rPr lang="el-GR" dirty="0">
                <a:latin typeface="Trebuchet MS" pitchFamily="34" charset="0"/>
              </a:rPr>
              <a:t>Πρόσβαση από</a:t>
            </a:r>
            <a:r>
              <a:rPr lang="en-US" dirty="0">
                <a:latin typeface="Trebuchet MS" pitchFamily="34" charset="0"/>
              </a:rPr>
              <a:t>:  minfin.gr </a:t>
            </a:r>
            <a:r>
              <a:rPr lang="el-GR" dirty="0">
                <a:latin typeface="Trebuchet MS" pitchFamily="34" charset="0"/>
              </a:rPr>
              <a:t>και </a:t>
            </a:r>
            <a:r>
              <a:rPr lang="en-US" dirty="0">
                <a:latin typeface="Trebuchet MS" pitchFamily="34" charset="0"/>
              </a:rPr>
              <a:t>gsis.gr</a:t>
            </a:r>
          </a:p>
          <a:p>
            <a:endParaRPr lang="en-US" dirty="0"/>
          </a:p>
        </p:txBody>
      </p:sp>
      <p:pic>
        <p:nvPicPr>
          <p:cNvPr id="4" name="Picture 2" descr="Ενδιαφέροντα sites για ποιότητα ζωής - Flowmagaz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5175" y="2171700"/>
            <a:ext cx="3372205" cy="2714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rebuchet MS" pitchFamily="34" charset="0"/>
              </a:rPr>
              <a:t>Εμπλεκόμενες Υπηρεσίες</a:t>
            </a:r>
            <a:r>
              <a:rPr lang="en-US" dirty="0">
                <a:latin typeface="Trebuchet MS" pitchFamily="34" charset="0"/>
              </a:rPr>
              <a:t> </a:t>
            </a:r>
            <a:r>
              <a:rPr lang="el-GR" dirty="0">
                <a:latin typeface="Trebuchet MS" pitchFamily="34" charset="0"/>
              </a:rPr>
              <a:t>(1)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89212" y="1551007"/>
            <a:ext cx="8915400" cy="4984703"/>
          </a:xfrm>
        </p:spPr>
        <p:txBody>
          <a:bodyPr>
            <a:normAutofit lnSpcReduction="10000"/>
          </a:bodyPr>
          <a:lstStyle/>
          <a:p>
            <a:r>
              <a:rPr lang="el-GR" b="1" dirty="0">
                <a:latin typeface="Trebuchet MS" pitchFamily="34" charset="0"/>
              </a:rPr>
              <a:t>Υπ. Ψηφιακής Διακυβέρνησης, ΓΓΠΣΔΔ</a:t>
            </a:r>
            <a:r>
              <a:rPr lang="el-GR" dirty="0">
                <a:latin typeface="Trebuchet MS" pitchFamily="34" charset="0"/>
              </a:rPr>
              <a:t/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 Γενική Διεύθυνση Ανάπτυξης και Παραγωγικής Λειτουργίας Πληροφοριακών Συστημάτων Οικονομικού Τομέα και Δημόσιας Διοίκησης</a:t>
            </a:r>
          </a:p>
          <a:p>
            <a:pPr lvl="1"/>
            <a:r>
              <a:rPr lang="el-GR" dirty="0">
                <a:latin typeface="Trebuchet MS" pitchFamily="34" charset="0"/>
              </a:rPr>
              <a:t>Διεύθυνση Υποστήριξης Λειτουργίας Πληροφοριακών Συστημάτων Δημοσιονομικού Τομέα (Δ/</a:t>
            </a:r>
            <a:r>
              <a:rPr lang="el-GR" dirty="0" err="1">
                <a:latin typeface="Trebuchet MS" pitchFamily="34" charset="0"/>
              </a:rPr>
              <a:t>ντης</a:t>
            </a:r>
            <a:r>
              <a:rPr lang="el-GR" dirty="0">
                <a:latin typeface="Trebuchet MS" pitchFamily="34" charset="0"/>
              </a:rPr>
              <a:t>  Γ. </a:t>
            </a:r>
            <a:r>
              <a:rPr lang="el-GR" dirty="0" err="1">
                <a:latin typeface="Trebuchet MS" pitchFamily="34" charset="0"/>
              </a:rPr>
              <a:t>Τσέτσος</a:t>
            </a:r>
            <a:r>
              <a:rPr lang="el-GR" dirty="0">
                <a:latin typeface="Trebuchet MS" pitchFamily="34" charset="0"/>
              </a:rPr>
              <a:t>)</a:t>
            </a:r>
            <a:endParaRPr lang="en-US" dirty="0">
              <a:latin typeface="Trebuchet MS" pitchFamily="34" charset="0"/>
            </a:endParaRPr>
          </a:p>
          <a:p>
            <a:pPr lvl="2"/>
            <a:r>
              <a:rPr lang="el-GR" b="1" dirty="0">
                <a:latin typeface="Trebuchet MS" pitchFamily="34" charset="0"/>
              </a:rPr>
              <a:t>Τμήμα Α΄</a:t>
            </a:r>
            <a:r>
              <a:rPr lang="el-GR" dirty="0">
                <a:latin typeface="Trebuchet MS" pitchFamily="34" charset="0"/>
              </a:rPr>
              <a:t>- Υποστήριξης Λειτουργίας Προϋπολογισμού, Θησαυροφυλακίου και Δαπανών( Τμ/</a:t>
            </a:r>
            <a:r>
              <a:rPr lang="el-GR" dirty="0" err="1">
                <a:latin typeface="Trebuchet MS" pitchFamily="34" charset="0"/>
              </a:rPr>
              <a:t>ρχης</a:t>
            </a:r>
            <a:r>
              <a:rPr lang="el-GR" dirty="0">
                <a:latin typeface="Trebuchet MS" pitchFamily="34" charset="0"/>
              </a:rPr>
              <a:t> Α. </a:t>
            </a:r>
            <a:r>
              <a:rPr lang="el-GR" dirty="0" err="1">
                <a:latin typeface="Trebuchet MS" pitchFamily="34" charset="0"/>
              </a:rPr>
              <a:t>Μακρόπουλος</a:t>
            </a:r>
            <a:r>
              <a:rPr lang="el-GR" dirty="0">
                <a:latin typeface="Trebuchet MS" pitchFamily="34" charset="0"/>
              </a:rPr>
              <a:t>)</a:t>
            </a:r>
            <a:endParaRPr lang="el-GR" u="sng" dirty="0">
              <a:latin typeface="Trebuchet MS" pitchFamily="34" charset="0"/>
            </a:endParaRPr>
          </a:p>
          <a:p>
            <a:pPr lvl="2"/>
            <a:r>
              <a:rPr lang="el-GR" b="1" dirty="0">
                <a:latin typeface="Trebuchet MS" pitchFamily="34" charset="0"/>
              </a:rPr>
              <a:t>Τμήμα Γ΄</a:t>
            </a:r>
            <a:r>
              <a:rPr lang="el-GR" dirty="0">
                <a:latin typeface="Trebuchet MS" pitchFamily="34" charset="0"/>
              </a:rPr>
              <a:t>- Οικονομικών Στοιχείων Φορέων Γενικής Κυβέρνησης ( Τμ/</a:t>
            </a:r>
            <a:r>
              <a:rPr lang="el-GR" dirty="0" err="1">
                <a:latin typeface="Trebuchet MS" pitchFamily="34" charset="0"/>
              </a:rPr>
              <a:t>ρχης</a:t>
            </a:r>
            <a:r>
              <a:rPr lang="el-GR" dirty="0">
                <a:latin typeface="Trebuchet MS" pitchFamily="34" charset="0"/>
              </a:rPr>
              <a:t> Α. </a:t>
            </a:r>
            <a:r>
              <a:rPr lang="el-GR" dirty="0" err="1">
                <a:latin typeface="Trebuchet MS" pitchFamily="34" charset="0"/>
              </a:rPr>
              <a:t>Κεντιστός</a:t>
            </a:r>
            <a:r>
              <a:rPr lang="el-GR" dirty="0">
                <a:latin typeface="Trebuchet MS" pitchFamily="34" charset="0"/>
              </a:rPr>
              <a:t>)</a:t>
            </a:r>
          </a:p>
          <a:p>
            <a:pPr lvl="1">
              <a:buNone/>
            </a:pPr>
            <a:r>
              <a:rPr lang="el-GR" dirty="0">
                <a:latin typeface="Trebuchet MS" pitchFamily="34" charset="0"/>
              </a:rPr>
              <a:t>	</a:t>
            </a:r>
            <a:r>
              <a:rPr lang="el-GR" u="sng" dirty="0">
                <a:latin typeface="Trebuchet MS" pitchFamily="34" charset="0"/>
              </a:rPr>
              <a:t>Υποστήριξη Μητρώου ΑΑ, ΕΔΗΤ, ΟΠΣΔΠ</a:t>
            </a:r>
            <a:endParaRPr lang="el-GR" b="1" u="sng" dirty="0">
              <a:latin typeface="Trebuchet MS" pitchFamily="34" charset="0"/>
            </a:endParaRPr>
          </a:p>
          <a:p>
            <a:pPr lvl="1"/>
            <a:r>
              <a:rPr lang="el-GR" dirty="0">
                <a:latin typeface="Trebuchet MS" pitchFamily="34" charset="0"/>
              </a:rPr>
              <a:t>Διεύθυνση Σχεδιασμού και Ανάπτυξης Εφαρμογών (Δ/</a:t>
            </a:r>
            <a:r>
              <a:rPr lang="el-GR" dirty="0" err="1">
                <a:latin typeface="Trebuchet MS" pitchFamily="34" charset="0"/>
              </a:rPr>
              <a:t>ντης</a:t>
            </a:r>
            <a:r>
              <a:rPr lang="el-GR" dirty="0">
                <a:latin typeface="Trebuchet MS" pitchFamily="34" charset="0"/>
              </a:rPr>
              <a:t> Λ. Μπογιατζής)</a:t>
            </a:r>
          </a:p>
          <a:p>
            <a:pPr lvl="2"/>
            <a:r>
              <a:rPr lang="el-GR" b="1" dirty="0" smtClean="0">
                <a:latin typeface="Trebuchet MS" pitchFamily="34" charset="0"/>
              </a:rPr>
              <a:t>Τμήμα </a:t>
            </a:r>
            <a:r>
              <a:rPr lang="en-US" b="1" dirty="0" smtClean="0">
                <a:latin typeface="Trebuchet MS" pitchFamily="34" charset="0"/>
              </a:rPr>
              <a:t>A</a:t>
            </a:r>
            <a:r>
              <a:rPr lang="el-GR" b="1" dirty="0" smtClean="0">
                <a:latin typeface="Trebuchet MS" pitchFamily="34" charset="0"/>
              </a:rPr>
              <a:t>΄</a:t>
            </a:r>
            <a:r>
              <a:rPr lang="el-GR" dirty="0" smtClean="0">
                <a:latin typeface="Trebuchet MS" pitchFamily="34" charset="0"/>
              </a:rPr>
              <a:t>- </a:t>
            </a:r>
            <a:r>
              <a:rPr lang="el-GR" dirty="0" smtClean="0">
                <a:latin typeface="Trebuchet MS" pitchFamily="34" charset="0"/>
              </a:rPr>
              <a:t>Ανάπτυξης </a:t>
            </a:r>
            <a:r>
              <a:rPr lang="el-GR" dirty="0" smtClean="0">
                <a:latin typeface="Trebuchet MS" pitchFamily="34" charset="0"/>
              </a:rPr>
              <a:t>Εφαρμογών ( Τμ/</a:t>
            </a:r>
            <a:r>
              <a:rPr lang="el-GR" dirty="0" err="1" smtClean="0">
                <a:latin typeface="Trebuchet MS" pitchFamily="34" charset="0"/>
              </a:rPr>
              <a:t>ρχης </a:t>
            </a:r>
            <a:r>
              <a:rPr lang="el-GR" dirty="0" smtClean="0">
                <a:latin typeface="Trebuchet MS" pitchFamily="34" charset="0"/>
              </a:rPr>
              <a:t>Ν. </a:t>
            </a:r>
            <a:r>
              <a:rPr lang="el-GR" dirty="0" smtClean="0">
                <a:latin typeface="Trebuchet MS" pitchFamily="34" charset="0"/>
              </a:rPr>
              <a:t>Μουραβλιάνσκυ)</a:t>
            </a:r>
            <a:endParaRPr lang="el-GR" dirty="0" smtClean="0">
              <a:latin typeface="Trebuchet MS" pitchFamily="34" charset="0"/>
            </a:endParaRPr>
          </a:p>
          <a:p>
            <a:pPr lvl="2">
              <a:buNone/>
            </a:pPr>
            <a:r>
              <a:rPr lang="el-GR" smtClean="0">
                <a:latin typeface="Trebuchet MS" pitchFamily="34" charset="0"/>
              </a:rPr>
              <a:t>	</a:t>
            </a:r>
            <a:r>
              <a:rPr lang="el-GR" u="sng" smtClean="0">
                <a:latin typeface="Trebuchet MS" pitchFamily="34" charset="0"/>
              </a:rPr>
              <a:t>Τεχνική </a:t>
            </a:r>
            <a:r>
              <a:rPr lang="el-GR" u="sng" smtClean="0">
                <a:latin typeface="Trebuchet MS" pitchFamily="34" charset="0"/>
              </a:rPr>
              <a:t>Υποστήριξη </a:t>
            </a:r>
            <a:r>
              <a:rPr lang="el-GR" u="sng" smtClean="0">
                <a:latin typeface="Trebuchet MS" pitchFamily="34" charset="0"/>
              </a:rPr>
              <a:t>εφαρμογής </a:t>
            </a:r>
            <a:r>
              <a:rPr lang="el-GR" u="sng" dirty="0" smtClean="0">
                <a:latin typeface="Trebuchet MS" pitchFamily="34" charset="0"/>
              </a:rPr>
              <a:t>Διάθεσης </a:t>
            </a:r>
            <a:r>
              <a:rPr lang="el-GR" u="sng" dirty="0" err="1" smtClean="0">
                <a:latin typeface="Trebuchet MS" pitchFamily="34" charset="0"/>
              </a:rPr>
              <a:t>Ηλ</a:t>
            </a:r>
            <a:r>
              <a:rPr lang="el-GR" u="sng" dirty="0" smtClean="0">
                <a:latin typeface="Trebuchet MS" pitchFamily="34" charset="0"/>
              </a:rPr>
              <a:t>. Τιμολογίων</a:t>
            </a:r>
          </a:p>
          <a:p>
            <a:pPr lvl="2"/>
            <a:r>
              <a:rPr lang="el-GR" b="1" dirty="0" smtClean="0">
                <a:latin typeface="Trebuchet MS" pitchFamily="34" charset="0"/>
              </a:rPr>
              <a:t>Τμήμα </a:t>
            </a:r>
            <a:r>
              <a:rPr lang="el-GR" b="1" dirty="0">
                <a:latin typeface="Trebuchet MS" pitchFamily="34" charset="0"/>
              </a:rPr>
              <a:t>Β΄</a:t>
            </a:r>
            <a:r>
              <a:rPr lang="el-GR" dirty="0">
                <a:latin typeface="Trebuchet MS" pitchFamily="34" charset="0"/>
              </a:rPr>
              <a:t>- Διαλειτουργικότητας και Ηλεκτρονικών Υπηρεσιών ( Τμ/</a:t>
            </a:r>
            <a:r>
              <a:rPr lang="el-GR" dirty="0" err="1">
                <a:latin typeface="Trebuchet MS" pitchFamily="34" charset="0"/>
              </a:rPr>
              <a:t>ρχης </a:t>
            </a:r>
            <a:r>
              <a:rPr lang="el-GR" dirty="0">
                <a:latin typeface="Trebuchet MS" pitchFamily="34" charset="0"/>
              </a:rPr>
              <a:t>Α. Καρβούνης)</a:t>
            </a:r>
          </a:p>
          <a:p>
            <a:pPr lvl="2">
              <a:buNone/>
            </a:pPr>
            <a:r>
              <a:rPr lang="el-GR" dirty="0">
                <a:latin typeface="Trebuchet MS" pitchFamily="34" charset="0"/>
              </a:rPr>
              <a:t>	</a:t>
            </a:r>
            <a:r>
              <a:rPr lang="el-GR" u="sng" dirty="0">
                <a:latin typeface="Trebuchet MS" pitchFamily="34" charset="0"/>
              </a:rPr>
              <a:t>Τεχνική Υποστήριξη για το Κέντρο </a:t>
            </a:r>
            <a:r>
              <a:rPr lang="el-GR" u="sng" dirty="0" err="1">
                <a:latin typeface="Trebuchet MS" pitchFamily="34" charset="0"/>
              </a:rPr>
              <a:t>Διαλειτουργικότητας</a:t>
            </a:r>
            <a:r>
              <a:rPr lang="el-GR" u="sng" dirty="0">
                <a:latin typeface="Trebuchet MS" pitchFamily="34" charset="0"/>
              </a:rPr>
              <a:t>, </a:t>
            </a:r>
            <a:r>
              <a:rPr lang="en-US" u="sng" dirty="0">
                <a:latin typeface="Trebuchet MS" pitchFamily="34" charset="0"/>
              </a:rPr>
              <a:t>WS </a:t>
            </a:r>
            <a:r>
              <a:rPr lang="el-GR" u="sng" dirty="0" err="1">
                <a:latin typeface="Trebuchet MS" pitchFamily="34" charset="0"/>
              </a:rPr>
              <a:t>Ηλ</a:t>
            </a:r>
            <a:r>
              <a:rPr lang="el-GR" u="sng" dirty="0">
                <a:latin typeface="Trebuchet MS" pitchFamily="34" charset="0"/>
              </a:rPr>
              <a:t>. Τιμολογίων</a:t>
            </a:r>
          </a:p>
          <a:p>
            <a:pPr lvl="2"/>
            <a:r>
              <a:rPr lang="el-GR" b="1" dirty="0">
                <a:latin typeface="Trebuchet MS" pitchFamily="34" charset="0"/>
              </a:rPr>
              <a:t>Τμήμα Γ΄</a:t>
            </a:r>
            <a:r>
              <a:rPr lang="el-GR" dirty="0">
                <a:latin typeface="Trebuchet MS" pitchFamily="34" charset="0"/>
              </a:rPr>
              <a:t>- Προτύπων, Μεθοδολογιών και Διαχείριση Ποιότητας ( </a:t>
            </a:r>
            <a:r>
              <a:rPr lang="el-GR" dirty="0" err="1">
                <a:latin typeface="Trebuchet MS" pitchFamily="34" charset="0"/>
              </a:rPr>
              <a:t>Τμ</a:t>
            </a:r>
            <a:r>
              <a:rPr lang="el-GR" dirty="0">
                <a:latin typeface="Trebuchet MS" pitchFamily="34" charset="0"/>
              </a:rPr>
              <a:t>/</a:t>
            </a:r>
            <a:r>
              <a:rPr lang="el-GR" dirty="0" err="1">
                <a:latin typeface="Trebuchet MS" pitchFamily="34" charset="0"/>
              </a:rPr>
              <a:t>ρχης</a:t>
            </a:r>
            <a:r>
              <a:rPr lang="el-GR" dirty="0">
                <a:latin typeface="Trebuchet MS" pitchFamily="34" charset="0"/>
              </a:rPr>
              <a:t> Α. </a:t>
            </a:r>
            <a:r>
              <a:rPr lang="el-GR" dirty="0" err="1">
                <a:latin typeface="Trebuchet MS" pitchFamily="34" charset="0"/>
              </a:rPr>
              <a:t>Στάμενας</a:t>
            </a:r>
            <a:r>
              <a:rPr lang="el-GR" dirty="0">
                <a:latin typeface="Trebuchet MS" pitchFamily="34" charset="0"/>
              </a:rPr>
              <a:t>)</a:t>
            </a:r>
          </a:p>
          <a:p>
            <a:pPr lvl="2">
              <a:buNone/>
            </a:pPr>
            <a:r>
              <a:rPr lang="el-GR" dirty="0">
                <a:latin typeface="Trebuchet MS" pitchFamily="34" charset="0"/>
              </a:rPr>
              <a:t>	</a:t>
            </a:r>
            <a:r>
              <a:rPr lang="el-GR" u="sng" dirty="0">
                <a:latin typeface="Trebuchet MS" pitchFamily="34" charset="0"/>
              </a:rPr>
              <a:t>Υποστήριξη σε θέματα πολιτικής ΗΤ, </a:t>
            </a:r>
            <a:r>
              <a:rPr lang="en-US" u="sng" dirty="0">
                <a:latin typeface="Trebuchet MS" pitchFamily="34" charset="0"/>
              </a:rPr>
              <a:t>PEPPOL Authority, </a:t>
            </a:r>
            <a:r>
              <a:rPr lang="el-GR" u="sng" dirty="0">
                <a:latin typeface="Trebuchet MS" pitchFamily="34" charset="0"/>
              </a:rPr>
              <a:t>Μορφότυπος ΗΤ</a:t>
            </a:r>
            <a:endParaRPr lang="en-US" u="sng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4985"/>
          </a:xfrm>
        </p:spPr>
        <p:txBody>
          <a:bodyPr/>
          <a:lstStyle/>
          <a:p>
            <a:r>
              <a:rPr lang="el-GR" dirty="0">
                <a:latin typeface="Trebuchet MS" pitchFamily="34" charset="0"/>
              </a:rPr>
              <a:t>Εμπλεκόμενες Υπηρεσίες</a:t>
            </a:r>
            <a:r>
              <a:rPr lang="en-US" dirty="0">
                <a:latin typeface="Trebuchet MS" pitchFamily="34" charset="0"/>
              </a:rPr>
              <a:t> </a:t>
            </a:r>
            <a:r>
              <a:rPr lang="el-GR" dirty="0">
                <a:latin typeface="Trebuchet MS" pitchFamily="34" charset="0"/>
              </a:rPr>
              <a:t>(</a:t>
            </a:r>
            <a:r>
              <a:rPr lang="en-US" dirty="0">
                <a:latin typeface="Trebuchet MS" pitchFamily="34" charset="0"/>
              </a:rPr>
              <a:t>2</a:t>
            </a:r>
            <a:r>
              <a:rPr lang="el-GR" dirty="0">
                <a:latin typeface="Trebuchet MS" pitchFamily="34" charset="0"/>
              </a:rPr>
              <a:t>)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89212" y="1678898"/>
            <a:ext cx="8915400" cy="4706912"/>
          </a:xfrm>
        </p:spPr>
        <p:txBody>
          <a:bodyPr/>
          <a:lstStyle/>
          <a:p>
            <a:r>
              <a:rPr lang="el-GR" b="1" dirty="0">
                <a:latin typeface="Trebuchet MS" pitchFamily="34" charset="0"/>
              </a:rPr>
              <a:t>Υπ. Ψηφιακής Διακυβέρνησης, ΓΓΠΣΔΔ</a:t>
            </a:r>
            <a:endParaRPr lang="en-US" b="1" dirty="0">
              <a:latin typeface="Trebuchet MS" pitchFamily="34" charset="0"/>
            </a:endParaRPr>
          </a:p>
          <a:p>
            <a:pPr lvl="1">
              <a:buNone/>
            </a:pPr>
            <a:r>
              <a:rPr lang="el-GR" sz="1900" dirty="0">
                <a:latin typeface="Trebuchet MS" pitchFamily="34" charset="0"/>
              </a:rPr>
              <a:t>Γενική Διεύθυνση Υποδομών Πληροφορικής &amp; Επικοινωνιών Δημόσιας Διοίκησης</a:t>
            </a:r>
          </a:p>
          <a:p>
            <a:pPr lvl="1"/>
            <a:r>
              <a:rPr lang="el-GR" sz="1700" dirty="0">
                <a:latin typeface="Trebuchet MS" pitchFamily="34" charset="0"/>
              </a:rPr>
              <a:t>Διεύθυνση Διαχείρισης, Ανάπτυξης και Υποστήριξης Εθνικού Συστήματος Ηλεκτρονικών Δημόσιων Συμβάσεων (Ε.Σ.Η.ΔΗ.Σ.)</a:t>
            </a:r>
          </a:p>
          <a:p>
            <a:pPr>
              <a:buNone/>
            </a:pPr>
            <a:endParaRPr lang="en-US" b="1" dirty="0">
              <a:latin typeface="Trebuchet MS" pitchFamily="34" charset="0"/>
            </a:endParaRPr>
          </a:p>
          <a:p>
            <a:r>
              <a:rPr lang="el-GR" b="1" dirty="0">
                <a:latin typeface="Trebuchet MS" pitchFamily="34" charset="0"/>
              </a:rPr>
              <a:t>Υπ. Οικονομικών,  Γενικό Λογιστήριο του Κράτους, ΓΓΔΠ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/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Γενική Διεύθυνση Θησαυροφυλακίου και Δημοσιονομικών Κανόνων</a:t>
            </a:r>
          </a:p>
          <a:p>
            <a:pPr lvl="1"/>
            <a:r>
              <a:rPr lang="el-GR" dirty="0">
                <a:latin typeface="Trebuchet MS" pitchFamily="34" charset="0"/>
              </a:rPr>
              <a:t>Διεύθυνση Κατάρτισης και Συντονισμού Εφαρμογής Δημοσιονομικών Κανόνων (Δ26)</a:t>
            </a:r>
          </a:p>
          <a:p>
            <a:pPr lvl="1">
              <a:buNone/>
            </a:pPr>
            <a:r>
              <a:rPr lang="el-GR" u="sng" dirty="0">
                <a:latin typeface="Trebuchet MS" pitchFamily="34" charset="0"/>
              </a:rPr>
              <a:t>Υποστήριξη σε θέματα διαδικασιών εκκαθάρισης και πληρωμής του ΗΤ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rebuchet MS" pitchFamily="34" charset="0"/>
              </a:rPr>
              <a:t>Εμπλεκόμενες Υπηρεσίες </a:t>
            </a:r>
            <a:r>
              <a:rPr lang="en-US" dirty="0">
                <a:latin typeface="Trebuchet MS" pitchFamily="34" charset="0"/>
              </a:rPr>
              <a:t> </a:t>
            </a:r>
            <a:r>
              <a:rPr lang="el-GR" dirty="0">
                <a:latin typeface="Trebuchet MS" pitchFamily="34" charset="0"/>
              </a:rPr>
              <a:t>(</a:t>
            </a:r>
            <a:r>
              <a:rPr lang="en-US" dirty="0">
                <a:latin typeface="Trebuchet MS" pitchFamily="34" charset="0"/>
              </a:rPr>
              <a:t>3</a:t>
            </a:r>
            <a:r>
              <a:rPr lang="el-GR" dirty="0">
                <a:latin typeface="Trebuchet MS" pitchFamily="34" charset="0"/>
              </a:rPr>
              <a:t>)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74222" y="1551007"/>
            <a:ext cx="8915400" cy="4954723"/>
          </a:xfrm>
        </p:spPr>
        <p:txBody>
          <a:bodyPr>
            <a:normAutofit fontScale="92500" lnSpcReduction="20000"/>
          </a:bodyPr>
          <a:lstStyle/>
          <a:p>
            <a:r>
              <a:rPr lang="el-GR" b="1" dirty="0">
                <a:latin typeface="Trebuchet MS" pitchFamily="34" charset="0"/>
              </a:rPr>
              <a:t>Υπουργείο Ανάπτυξης &amp; Επενδύσεων</a:t>
            </a:r>
          </a:p>
          <a:p>
            <a:pPr lvl="1">
              <a:buNone/>
            </a:pPr>
            <a:r>
              <a:rPr lang="el-GR" dirty="0">
                <a:latin typeface="Trebuchet MS" pitchFamily="34" charset="0"/>
              </a:rPr>
              <a:t>Γενική Γραμματεία Δημοσίων Επενδύσεων &amp; ΕΣΠΑ</a:t>
            </a:r>
          </a:p>
          <a:p>
            <a:pPr lvl="1">
              <a:buNone/>
            </a:pPr>
            <a:r>
              <a:rPr lang="el-GR" dirty="0">
                <a:latin typeface="Trebuchet MS" pitchFamily="34" charset="0"/>
              </a:rPr>
              <a:t>Γενική Διεύθυνση Δημοσίων Επενδύσεων </a:t>
            </a:r>
          </a:p>
          <a:p>
            <a:pPr lvl="1"/>
            <a:r>
              <a:rPr lang="el-GR" dirty="0">
                <a:latin typeface="Trebuchet MS" pitchFamily="34" charset="0"/>
              </a:rPr>
              <a:t>Διεύθυνση Δημοσίων Επενδύσεων (Προϊσταμένη: Φανή </a:t>
            </a:r>
            <a:r>
              <a:rPr lang="el-GR" dirty="0" err="1">
                <a:latin typeface="Trebuchet MS" pitchFamily="34" charset="0"/>
              </a:rPr>
              <a:t>Καραμήτσα</a:t>
            </a:r>
            <a:r>
              <a:rPr lang="el-GR" dirty="0">
                <a:latin typeface="Trebuchet MS" pitchFamily="34" charset="0"/>
              </a:rPr>
              <a:t>)</a:t>
            </a:r>
          </a:p>
          <a:p>
            <a:pPr lvl="2"/>
            <a:r>
              <a:rPr lang="el-GR" dirty="0">
                <a:latin typeface="Trebuchet MS" pitchFamily="34" charset="0"/>
              </a:rPr>
              <a:t>Τμήμα Στατιστικής, Τεκμηρίωσης και Υποστήριξης (Προϊστάμενος: Θαλής </a:t>
            </a:r>
            <a:r>
              <a:rPr lang="el-GR" dirty="0" err="1">
                <a:latin typeface="Trebuchet MS" pitchFamily="34" charset="0"/>
              </a:rPr>
              <a:t>Λαδακάκος</a:t>
            </a:r>
            <a:r>
              <a:rPr lang="el-GR" dirty="0">
                <a:latin typeface="Trebuchet MS" pitchFamily="34" charset="0"/>
              </a:rPr>
              <a:t>)</a:t>
            </a:r>
          </a:p>
          <a:p>
            <a:pPr lvl="2">
              <a:buNone/>
            </a:pPr>
            <a:r>
              <a:rPr lang="el-GR" u="sng" dirty="0">
                <a:latin typeface="Trebuchet MS" pitchFamily="34" charset="0"/>
              </a:rPr>
              <a:t>Υποστήριξη σε θέματα ΗΤ για συμβάσεις ΠΔΕ</a:t>
            </a:r>
          </a:p>
          <a:p>
            <a:pPr lvl="1">
              <a:buNone/>
            </a:pPr>
            <a:r>
              <a:rPr lang="el-GR" dirty="0">
                <a:latin typeface="Trebuchet MS" pitchFamily="34" charset="0"/>
              </a:rPr>
              <a:t>Γενική Γραμματεία Εμπορείου και προστασίας του καταναλωτή</a:t>
            </a:r>
          </a:p>
          <a:p>
            <a:pPr lvl="1">
              <a:buNone/>
            </a:pPr>
            <a:r>
              <a:rPr lang="el-GR" dirty="0">
                <a:latin typeface="Trebuchet MS" pitchFamily="34" charset="0"/>
              </a:rPr>
              <a:t>Γενική Διεύθυνση Δημοσίων Συμβάσεων</a:t>
            </a:r>
          </a:p>
          <a:p>
            <a:pPr lvl="1"/>
            <a:r>
              <a:rPr lang="el-GR" dirty="0">
                <a:latin typeface="Trebuchet MS" pitchFamily="34" charset="0"/>
              </a:rPr>
              <a:t>Διεύθυνση Υποστήριξης και Σχεδιασμού (Προϊστάμενος</a:t>
            </a:r>
            <a:r>
              <a:rPr lang="en-US" dirty="0">
                <a:latin typeface="Trebuchet MS" pitchFamily="34" charset="0"/>
              </a:rPr>
              <a:t>: </a:t>
            </a:r>
            <a:r>
              <a:rPr lang="el-GR" dirty="0" err="1">
                <a:latin typeface="Trebuchet MS" pitchFamily="34" charset="0"/>
              </a:rPr>
              <a:t>Σπάθαρης</a:t>
            </a:r>
            <a:r>
              <a:rPr lang="el-GR" dirty="0">
                <a:latin typeface="Trebuchet MS" pitchFamily="34" charset="0"/>
              </a:rPr>
              <a:t> Παναγιώτης)</a:t>
            </a:r>
            <a:endParaRPr lang="en-US" dirty="0">
              <a:latin typeface="Trebuchet MS" pitchFamily="34" charset="0"/>
            </a:endParaRPr>
          </a:p>
          <a:p>
            <a:pPr lvl="1">
              <a:buNone/>
            </a:pPr>
            <a:r>
              <a:rPr lang="el-GR" u="sng" dirty="0">
                <a:latin typeface="Trebuchet MS" pitchFamily="34" charset="0"/>
              </a:rPr>
              <a:t>Υποστήριξη σε θέματα </a:t>
            </a:r>
            <a:r>
              <a:rPr lang="en-US" u="sng" dirty="0">
                <a:latin typeface="Trebuchet MS" pitchFamily="34" charset="0"/>
              </a:rPr>
              <a:t> </a:t>
            </a:r>
            <a:r>
              <a:rPr lang="el-GR" u="sng" dirty="0">
                <a:latin typeface="Trebuchet MS" pitchFamily="34" charset="0"/>
              </a:rPr>
              <a:t>Δημοσίων συμβάσεων (ΚΗΜΔΗΣ, ΕΣΗΣΗΣ)</a:t>
            </a:r>
          </a:p>
          <a:p>
            <a:r>
              <a:rPr lang="el-GR" b="1" dirty="0">
                <a:latin typeface="Trebuchet MS" pitchFamily="34" charset="0"/>
              </a:rPr>
              <a:t>ΑΑΔΕ</a:t>
            </a:r>
            <a:r>
              <a:rPr lang="en-US" dirty="0">
                <a:latin typeface="Trebuchet MS" pitchFamily="34" charset="0"/>
              </a:rPr>
              <a:t/>
            </a:r>
            <a:br>
              <a:rPr lang="en-US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Γενική Διεύθυνση Φορολογικής Διοίκησης</a:t>
            </a:r>
          </a:p>
          <a:p>
            <a:pPr lvl="1"/>
            <a:r>
              <a:rPr lang="el-GR" dirty="0">
                <a:latin typeface="Trebuchet MS" pitchFamily="34" charset="0"/>
              </a:rPr>
              <a:t>Διεύθυνση Ελέγχων (Προϊστάμενος: Νικόλαος </a:t>
            </a:r>
            <a:r>
              <a:rPr lang="el-GR" dirty="0" err="1">
                <a:latin typeface="Trebuchet MS" pitchFamily="34" charset="0"/>
              </a:rPr>
              <a:t>Μπατσίλας</a:t>
            </a:r>
            <a:r>
              <a:rPr lang="el-GR" dirty="0">
                <a:latin typeface="Trebuchet MS" pitchFamily="34" charset="0"/>
              </a:rPr>
              <a:t>)</a:t>
            </a:r>
          </a:p>
          <a:p>
            <a:pPr lvl="2"/>
            <a:r>
              <a:rPr lang="el-GR" sz="1600" dirty="0">
                <a:latin typeface="Trebuchet MS" pitchFamily="34" charset="0"/>
              </a:rPr>
              <a:t>Τμήμα Συντονισμού και Διοικητικής Υποστήριξης (Προϊστάμενος: Αντώνιος Ντίνος)</a:t>
            </a:r>
            <a:endParaRPr lang="en-US" sz="1600" dirty="0">
              <a:latin typeface="Trebuchet MS" pitchFamily="34" charset="0"/>
            </a:endParaRPr>
          </a:p>
          <a:p>
            <a:pPr lvl="2">
              <a:buNone/>
            </a:pPr>
            <a:r>
              <a:rPr lang="el-GR" sz="1600" u="sng" dirty="0">
                <a:latin typeface="Trebuchet MS" pitchFamily="34" charset="0"/>
              </a:rPr>
              <a:t>Υποστήριξη σε Φορολογικά θέμα ΗΤ</a:t>
            </a:r>
          </a:p>
          <a:p>
            <a:r>
              <a:rPr lang="el-GR" b="1" dirty="0">
                <a:latin typeface="Trebuchet MS" pitchFamily="34" charset="0"/>
              </a:rPr>
              <a:t>ΕΑΑΔΗΣΥ</a:t>
            </a:r>
            <a:r>
              <a:rPr lang="el-GR" dirty="0">
                <a:latin typeface="Trebuchet MS" pitchFamily="34" charset="0"/>
              </a:rPr>
              <a:t> για θέματα </a:t>
            </a:r>
            <a:r>
              <a:rPr lang="el-GR" u="sng" dirty="0">
                <a:latin typeface="Trebuchet MS" pitchFamily="34" charset="0"/>
              </a:rPr>
              <a:t>μητρώου Αναθετουσών Αρχών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rebuchet MS" pitchFamily="34" charset="0"/>
              </a:rPr>
              <a:t>Contact Point/ helpdesk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89212" y="1446504"/>
            <a:ext cx="8915400" cy="5291576"/>
          </a:xfrm>
        </p:spPr>
        <p:txBody>
          <a:bodyPr>
            <a:normAutofit/>
          </a:bodyPr>
          <a:lstStyle/>
          <a:p>
            <a:pPr lvl="0"/>
            <a:r>
              <a:rPr lang="el-GR" u="sng" dirty="0" err="1">
                <a:latin typeface="Trebuchet MS" pitchFamily="34" charset="0"/>
                <a:hlinkClick r:id="rId3"/>
              </a:rPr>
              <a:t>peppol@gsis.gr</a:t>
            </a:r>
            <a:r>
              <a:rPr lang="el-GR" dirty="0">
                <a:latin typeface="Trebuchet MS" pitchFamily="34" charset="0"/>
              </a:rPr>
              <a:t>  για θέματα πολιτικής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και  </a:t>
            </a:r>
            <a:r>
              <a:rPr lang="el-GR" dirty="0" err="1">
                <a:latin typeface="Trebuchet MS" pitchFamily="34" charset="0"/>
              </a:rPr>
              <a:t>Μορφοτύπου</a:t>
            </a:r>
            <a:r>
              <a:rPr lang="el-GR" dirty="0">
                <a:latin typeface="Trebuchet MS" pitchFamily="34" charset="0"/>
              </a:rPr>
              <a:t> ΗΤ, </a:t>
            </a:r>
            <a:r>
              <a:rPr lang="en-US" dirty="0">
                <a:latin typeface="Trebuchet MS" pitchFamily="34" charset="0"/>
              </a:rPr>
              <a:t>PEPPOL</a:t>
            </a:r>
          </a:p>
          <a:p>
            <a:pPr lvl="0"/>
            <a:r>
              <a:rPr lang="el-GR" dirty="0">
                <a:latin typeface="Trebuchet MS" pitchFamily="34" charset="0"/>
              </a:rPr>
              <a:t> </a:t>
            </a:r>
            <a:r>
              <a:rPr lang="el-GR" u="sng" dirty="0">
                <a:latin typeface="Trebuchet MS" pitchFamily="34" charset="0"/>
                <a:hlinkClick r:id="rId4"/>
              </a:rPr>
              <a:t>kedsupport@gsis.gr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για θέματα του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ΚΕΔ και των διεπαφών</a:t>
            </a:r>
            <a:endParaRPr lang="en-US" dirty="0">
              <a:latin typeface="Trebuchet MS" pitchFamily="34" charset="0"/>
            </a:endParaRPr>
          </a:p>
          <a:p>
            <a:pPr lvl="0"/>
            <a:r>
              <a:rPr lang="el-GR" dirty="0">
                <a:latin typeface="Trebuchet MS" pitchFamily="34" charset="0"/>
              </a:rPr>
              <a:t> </a:t>
            </a:r>
            <a:r>
              <a:rPr lang="en-US" u="sng" dirty="0" err="1">
                <a:latin typeface="Trebuchet MS" pitchFamily="34" charset="0"/>
                <a:hlinkClick r:id="rId5"/>
              </a:rPr>
              <a:t>anathetouses</a:t>
            </a:r>
            <a:r>
              <a:rPr lang="el-GR" u="sng" dirty="0">
                <a:latin typeface="Trebuchet MS" pitchFamily="34" charset="0"/>
                <a:hlinkClick r:id="rId5"/>
              </a:rPr>
              <a:t>@</a:t>
            </a:r>
            <a:r>
              <a:rPr lang="en-US" u="sng" dirty="0" err="1">
                <a:latin typeface="Trebuchet MS" pitchFamily="34" charset="0"/>
                <a:hlinkClick r:id="rId5"/>
              </a:rPr>
              <a:t>gsis</a:t>
            </a:r>
            <a:r>
              <a:rPr lang="el-GR" u="sng" dirty="0">
                <a:latin typeface="Trebuchet MS" pitchFamily="34" charset="0"/>
                <a:hlinkClick r:id="rId5"/>
              </a:rPr>
              <a:t>.</a:t>
            </a:r>
            <a:r>
              <a:rPr lang="en-US" u="sng" dirty="0" err="1">
                <a:latin typeface="Trebuchet MS" pitchFamily="34" charset="0"/>
                <a:hlinkClick r:id="rId5"/>
              </a:rPr>
              <a:t>gr</a:t>
            </a:r>
            <a:r>
              <a:rPr lang="el-GR" u="sng" dirty="0">
                <a:latin typeface="Trebuchet MS" pitchFamily="34" charset="0"/>
              </a:rPr>
              <a:t> για θέματα</a:t>
            </a:r>
            <a:br>
              <a:rPr lang="el-GR" u="sng" dirty="0">
                <a:latin typeface="Trebuchet MS" pitchFamily="34" charset="0"/>
              </a:rPr>
            </a:br>
            <a:r>
              <a:rPr lang="el-GR" u="sng" dirty="0">
                <a:latin typeface="Trebuchet MS" pitchFamily="34" charset="0"/>
              </a:rPr>
              <a:t>Μητρώου ΑΑ, ΕΔΗΤ και ΟΠΣΔΠ</a:t>
            </a:r>
            <a:endParaRPr lang="en-US" u="sng" dirty="0">
              <a:latin typeface="Trebuchet MS" pitchFamily="34" charset="0"/>
            </a:endParaRPr>
          </a:p>
          <a:p>
            <a:pPr lvl="0"/>
            <a:r>
              <a:rPr lang="en-US" dirty="0">
                <a:latin typeface="Trebuchet MS" pitchFamily="34" charset="0"/>
                <a:hlinkClick r:id="rId6"/>
              </a:rPr>
              <a:t>dd26@glk.gr</a:t>
            </a:r>
            <a:r>
              <a:rPr lang="en-US" dirty="0">
                <a:latin typeface="Trebuchet MS" pitchFamily="34" charset="0"/>
              </a:rPr>
              <a:t> </a:t>
            </a:r>
            <a:r>
              <a:rPr lang="el-GR" dirty="0">
                <a:latin typeface="Trebuchet MS" pitchFamily="34" charset="0"/>
              </a:rPr>
              <a:t>για θέματα διαδικασιών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εκκαθάρισης και πληρωμής του ΗΤ</a:t>
            </a:r>
            <a:endParaRPr lang="en-US" dirty="0">
              <a:latin typeface="Trebuchet MS" pitchFamily="34" charset="0"/>
            </a:endParaRPr>
          </a:p>
          <a:p>
            <a:pPr lvl="0"/>
            <a:r>
              <a:rPr lang="en-US" dirty="0" err="1">
                <a:latin typeface="Trebuchet MS" pitchFamily="34" charset="0"/>
                <a:hlinkClick r:id="rId7"/>
              </a:rPr>
              <a:t>einvoice</a:t>
            </a:r>
            <a:r>
              <a:rPr lang="el-GR" dirty="0">
                <a:latin typeface="Trebuchet MS" pitchFamily="34" charset="0"/>
                <a:hlinkClick r:id="rId7"/>
              </a:rPr>
              <a:t>-</a:t>
            </a:r>
            <a:r>
              <a:rPr lang="en-US" dirty="0">
                <a:latin typeface="Trebuchet MS" pitchFamily="34" charset="0"/>
                <a:hlinkClick r:id="rId7"/>
              </a:rPr>
              <a:t>pilot</a:t>
            </a:r>
            <a:r>
              <a:rPr lang="el-GR" dirty="0">
                <a:latin typeface="Trebuchet MS" pitchFamily="34" charset="0"/>
                <a:hlinkClick r:id="rId7"/>
              </a:rPr>
              <a:t>@</a:t>
            </a:r>
            <a:r>
              <a:rPr lang="en-US" dirty="0" err="1">
                <a:latin typeface="Trebuchet MS" pitchFamily="34" charset="0"/>
                <a:hlinkClick r:id="rId7"/>
              </a:rPr>
              <a:t>gsis</a:t>
            </a:r>
            <a:r>
              <a:rPr lang="el-GR" dirty="0">
                <a:latin typeface="Trebuchet MS" pitchFamily="34" charset="0"/>
                <a:hlinkClick r:id="rId7"/>
              </a:rPr>
              <a:t>.</a:t>
            </a:r>
            <a:r>
              <a:rPr lang="en-US" dirty="0" err="1">
                <a:latin typeface="Trebuchet MS" pitchFamily="34" charset="0"/>
                <a:hlinkClick r:id="rId7"/>
              </a:rPr>
              <a:t>gr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για πιλοτικά.</a:t>
            </a:r>
            <a:endParaRPr lang="el-GR" u="sng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  <a:hlinkClick r:id="rId8"/>
              </a:rPr>
              <a:t>http://www.epde.gr/liferay-portal/web/guest/9</a:t>
            </a:r>
            <a:r>
              <a:rPr lang="el-GR" u="sng" dirty="0">
                <a:latin typeface="Trebuchet MS" pitchFamily="34" charset="0"/>
                <a:hlinkClick r:id="rId8"/>
              </a:rPr>
              <a:t>ΠΔΕ</a:t>
            </a:r>
            <a:r>
              <a:rPr lang="en-US" u="sng" dirty="0">
                <a:latin typeface="Trebuchet MS" pitchFamily="34" charset="0"/>
              </a:rPr>
              <a:t/>
            </a:r>
            <a:br>
              <a:rPr lang="en-US" u="sng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για θέματα ΠΔΕ </a:t>
            </a:r>
          </a:p>
          <a:p>
            <a:pPr lvl="0"/>
            <a:r>
              <a:rPr lang="en-US" u="sng" dirty="0">
                <a:latin typeface="Trebuchet MS" pitchFamily="34" charset="0"/>
                <a:hlinkClick r:id="rId9"/>
              </a:rPr>
              <a:t>infohelpdesk@eprocurement.gov.gr</a:t>
            </a:r>
            <a:r>
              <a:rPr lang="en-US" u="sng" dirty="0">
                <a:latin typeface="Trebuchet MS" pitchFamily="34" charset="0"/>
              </a:rPr>
              <a:t> 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για θέματα ΚΗΜΔΗΣ</a:t>
            </a:r>
          </a:p>
          <a:p>
            <a:pPr lvl="0"/>
            <a:r>
              <a:rPr lang="en-US" u="sng" dirty="0">
                <a:latin typeface="Trebuchet MS" pitchFamily="34" charset="0"/>
                <a:hlinkClick r:id="rId9"/>
              </a:rPr>
              <a:t>https://www.aade.gr/mydata </a:t>
            </a:r>
            <a:r>
              <a:rPr lang="el-GR" dirty="0">
                <a:latin typeface="Trebuchet MS" pitchFamily="34" charset="0"/>
              </a:rPr>
              <a:t>για θέματα ηλεκτρονικής διαβίβασης δεδομένων στην ψηφιακή πλατφόρμα </a:t>
            </a:r>
            <a:r>
              <a:rPr lang="en-US" dirty="0" err="1">
                <a:latin typeface="Trebuchet MS" pitchFamily="34" charset="0"/>
              </a:rPr>
              <a:t>myDATA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n-US" u="sng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της ΑΑΔΕ.</a:t>
            </a:r>
            <a:endParaRPr lang="el-GR" u="sng" dirty="0">
              <a:latin typeface="Trebuchet MS" pitchFamily="34" charset="0"/>
            </a:endParaRPr>
          </a:p>
          <a:p>
            <a:r>
              <a:rPr lang="en-US" b="1" dirty="0">
                <a:latin typeface="Trebuchet MS" pitchFamily="34" charset="0"/>
              </a:rPr>
              <a:t> </a:t>
            </a:r>
            <a:r>
              <a:rPr lang="en-US" b="1" dirty="0">
                <a:latin typeface="Trebuchet MS" pitchFamily="34" charset="0"/>
                <a:hlinkClick r:id="rId10"/>
              </a:rPr>
              <a:t>https://www.eaadhsy.gr/</a:t>
            </a:r>
            <a:r>
              <a:rPr lang="en-US" b="1" dirty="0">
                <a:latin typeface="Trebuchet MS" pitchFamily="34" charset="0"/>
              </a:rPr>
              <a:t> eaadhsy@eaadhsy.gr </a:t>
            </a:r>
            <a:r>
              <a:rPr lang="el-GR" dirty="0">
                <a:latin typeface="Trebuchet MS" pitchFamily="34" charset="0"/>
              </a:rPr>
              <a:t>για θέματα Αναθετουσών αρχών</a:t>
            </a:r>
            <a:endParaRPr lang="en-US" b="1" dirty="0">
              <a:latin typeface="Trebuchet MS" pitchFamily="34" charset="0"/>
            </a:endParaRPr>
          </a:p>
          <a:p>
            <a:endParaRPr lang="en-US" dirty="0"/>
          </a:p>
        </p:txBody>
      </p:sp>
      <p:sp>
        <p:nvSpPr>
          <p:cNvPr id="55298" name="AutoShape 2" descr="How Important is Helpdesk for your Business | Agile CR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0" name="AutoShape 4" descr="How Important is Helpdesk for your Business | Agile CR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5302" name="Picture 6" descr="HelpDesk • Tuleap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64627" y="1439055"/>
            <a:ext cx="3912580" cy="23848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92925" y="554660"/>
            <a:ext cx="8911687" cy="706979"/>
          </a:xfrm>
        </p:spPr>
        <p:txBody>
          <a:bodyPr/>
          <a:lstStyle/>
          <a:p>
            <a:r>
              <a:rPr lang="en-US" dirty="0" err="1">
                <a:latin typeface="Trebuchet MS" pitchFamily="34" charset="0"/>
              </a:rPr>
              <a:t>RoadMap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Δράσης</a:t>
            </a:r>
            <a:endParaRPr lang="en-US" dirty="0">
              <a:latin typeface="Trebuchet MS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8248" y="1261640"/>
            <a:ext cx="9606987" cy="527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TextBox"/>
          <p:cNvSpPr txBox="1"/>
          <p:nvPr/>
        </p:nvSpPr>
        <p:spPr>
          <a:xfrm>
            <a:off x="7292049" y="4838220"/>
            <a:ext cx="272005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>
                <a:solidFill>
                  <a:schemeClr val="bg1"/>
                </a:solidFill>
              </a:rPr>
              <a:t>Μαρ</a:t>
            </a:r>
            <a:r>
              <a:rPr lang="en-US" sz="1100" b="1" dirty="0">
                <a:solidFill>
                  <a:schemeClr val="bg1"/>
                </a:solidFill>
              </a:rPr>
              <a:t> </a:t>
            </a:r>
            <a:r>
              <a:rPr lang="el-GR" sz="1100" b="1" dirty="0">
                <a:solidFill>
                  <a:schemeClr val="bg1"/>
                </a:solidFill>
              </a:rPr>
              <a:t>21 – Δεκ 21</a:t>
            </a:r>
            <a:r>
              <a:rPr lang="en-US" sz="1100" b="1" dirty="0">
                <a:solidFill>
                  <a:schemeClr val="bg1"/>
                </a:solidFill>
              </a:rPr>
              <a:t>: </a:t>
            </a:r>
            <a:r>
              <a:rPr lang="el-GR" sz="1100" b="1" dirty="0">
                <a:solidFill>
                  <a:schemeClr val="bg1"/>
                </a:solidFill>
              </a:rPr>
              <a:t>Πιλοτική φάση </a:t>
            </a:r>
          </a:p>
          <a:p>
            <a:endParaRPr lang="en-US" dirty="0"/>
          </a:p>
        </p:txBody>
      </p:sp>
      <p:sp>
        <p:nvSpPr>
          <p:cNvPr id="12" name="11 - TextBox"/>
          <p:cNvSpPr txBox="1"/>
          <p:nvPr/>
        </p:nvSpPr>
        <p:spPr>
          <a:xfrm>
            <a:off x="2837599" y="4400295"/>
            <a:ext cx="272005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>
                <a:solidFill>
                  <a:schemeClr val="bg1"/>
                </a:solidFill>
              </a:rPr>
              <a:t>Ιουν 21</a:t>
            </a:r>
            <a:r>
              <a:rPr lang="en-US" sz="1100" b="1" dirty="0">
                <a:solidFill>
                  <a:schemeClr val="bg1"/>
                </a:solidFill>
              </a:rPr>
              <a:t>: </a:t>
            </a:r>
            <a:r>
              <a:rPr lang="el-GR" sz="1100" b="1" dirty="0">
                <a:solidFill>
                  <a:schemeClr val="bg1"/>
                </a:solidFill>
              </a:rPr>
              <a:t>Ημερίδες Ενημέρωσης</a:t>
            </a:r>
          </a:p>
          <a:p>
            <a:endParaRPr lang="en-US" dirty="0"/>
          </a:p>
        </p:txBody>
      </p:sp>
      <p:sp>
        <p:nvSpPr>
          <p:cNvPr id="13" name="12 - TextBox"/>
          <p:cNvSpPr txBox="1"/>
          <p:nvPr/>
        </p:nvSpPr>
        <p:spPr>
          <a:xfrm>
            <a:off x="6682424" y="3302595"/>
            <a:ext cx="28319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>
                <a:solidFill>
                  <a:schemeClr val="bg1"/>
                </a:solidFill>
              </a:rPr>
              <a:t>Ιαν 22 </a:t>
            </a:r>
            <a:r>
              <a:rPr lang="en-US" sz="1100" b="1" dirty="0">
                <a:solidFill>
                  <a:schemeClr val="bg1"/>
                </a:solidFill>
              </a:rPr>
              <a:t>: </a:t>
            </a:r>
            <a:r>
              <a:rPr lang="el-GR" sz="1100" b="1" dirty="0">
                <a:solidFill>
                  <a:schemeClr val="bg1"/>
                </a:solidFill>
              </a:rPr>
              <a:t>Αρχή υποχρεωτικότητας </a:t>
            </a:r>
            <a:r>
              <a:rPr lang="en-US" sz="1100" b="1" dirty="0">
                <a:solidFill>
                  <a:schemeClr val="bg1"/>
                </a:solidFill>
              </a:rPr>
              <a:t>:</a:t>
            </a:r>
            <a:r>
              <a:rPr lang="el-GR" sz="1100" b="1" dirty="0">
                <a:solidFill>
                  <a:schemeClr val="bg1"/>
                </a:solidFill>
              </a:rPr>
              <a:t> χρήση ΗΤ για το Ταμείο Ανάκαμψης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3649774" y="2689120"/>
            <a:ext cx="272005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>
                <a:solidFill>
                  <a:schemeClr val="bg1"/>
                </a:solidFill>
              </a:rPr>
              <a:t>2023</a:t>
            </a:r>
            <a:r>
              <a:rPr lang="en-US" sz="1100" b="1" dirty="0">
                <a:solidFill>
                  <a:schemeClr val="bg1"/>
                </a:solidFill>
              </a:rPr>
              <a:t>: </a:t>
            </a:r>
            <a:r>
              <a:rPr lang="el-GR" sz="1100" b="1" dirty="0">
                <a:solidFill>
                  <a:schemeClr val="bg1"/>
                </a:solidFill>
              </a:rPr>
              <a:t>Επέκταση υποχρεωτικότητας</a:t>
            </a:r>
          </a:p>
          <a:p>
            <a:endParaRPr lang="en-US" dirty="0"/>
          </a:p>
        </p:txBody>
      </p:sp>
      <p:sp>
        <p:nvSpPr>
          <p:cNvPr id="15" name="14 - TextBox"/>
          <p:cNvSpPr txBox="1"/>
          <p:nvPr/>
        </p:nvSpPr>
        <p:spPr>
          <a:xfrm>
            <a:off x="6522299" y="2204895"/>
            <a:ext cx="301524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>
                <a:solidFill>
                  <a:schemeClr val="bg1"/>
                </a:solidFill>
              </a:rPr>
              <a:t>2024</a:t>
            </a:r>
            <a:r>
              <a:rPr lang="en-US" sz="1100" b="1" dirty="0">
                <a:solidFill>
                  <a:schemeClr val="bg1"/>
                </a:solidFill>
              </a:rPr>
              <a:t>: </a:t>
            </a:r>
            <a:r>
              <a:rPr lang="el-GR" sz="1100" b="1" dirty="0">
                <a:solidFill>
                  <a:schemeClr val="bg1"/>
                </a:solidFill>
              </a:rPr>
              <a:t>Ολοκλήρωση υποχρεωτικότητας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rebuchet MS" pitchFamily="34" charset="0"/>
              </a:rPr>
              <a:t>Εισαγωγή / Επιτελική Σύνοψη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>
                <a:latin typeface="Trebuchet MS" pitchFamily="34" charset="0"/>
              </a:rPr>
              <a:t>Ορισμός </a:t>
            </a:r>
            <a:r>
              <a:rPr lang="el-GR" dirty="0" err="1">
                <a:latin typeface="Trebuchet MS" pitchFamily="34" charset="0"/>
              </a:rPr>
              <a:t>Ηλ</a:t>
            </a:r>
            <a:r>
              <a:rPr lang="el-GR" dirty="0">
                <a:latin typeface="Trebuchet MS" pitchFamily="34" charset="0"/>
              </a:rPr>
              <a:t>. Τιμολογίου (ΗΤ)</a:t>
            </a:r>
          </a:p>
          <a:p>
            <a:r>
              <a:rPr lang="el-GR" dirty="0">
                <a:latin typeface="Trebuchet MS" pitchFamily="34" charset="0"/>
              </a:rPr>
              <a:t>Νομοθετικό πλαίσιο</a:t>
            </a:r>
          </a:p>
          <a:p>
            <a:r>
              <a:rPr lang="el-GR" dirty="0">
                <a:latin typeface="Trebuchet MS" pitchFamily="34" charset="0"/>
              </a:rPr>
              <a:t>Αρχιτεκτονική/ Τρόποι διάθεσης ΗΤ</a:t>
            </a:r>
          </a:p>
          <a:p>
            <a:r>
              <a:rPr lang="el-GR" dirty="0">
                <a:latin typeface="Trebuchet MS" pitchFamily="34" charset="0"/>
              </a:rPr>
              <a:t>Ροή εργασιών στην Οικ. Υπηρεσία</a:t>
            </a:r>
            <a:endParaRPr lang="en-US" dirty="0">
              <a:latin typeface="Trebuchet MS" pitchFamily="34" charset="0"/>
            </a:endParaRPr>
          </a:p>
          <a:p>
            <a:r>
              <a:rPr lang="el-GR" dirty="0">
                <a:latin typeface="Trebuchet MS" pitchFamily="34" charset="0"/>
              </a:rPr>
              <a:t>Οριζόντιες εφαρμογές  (ΕΔΗΤ, ΟΠΣΔΠ, </a:t>
            </a:r>
            <a:r>
              <a:rPr lang="en-US" dirty="0">
                <a:latin typeface="Trebuchet MS" pitchFamily="34" charset="0"/>
              </a:rPr>
              <a:t>e</a:t>
            </a:r>
            <a:r>
              <a:rPr lang="el-GR" dirty="0">
                <a:latin typeface="Trebuchet MS" pitchFamily="34" charset="0"/>
              </a:rPr>
              <a:t>-ΠΔΕ, </a:t>
            </a:r>
            <a:r>
              <a:rPr lang="en-US" dirty="0">
                <a:latin typeface="Trebuchet MS" pitchFamily="34" charset="0"/>
              </a:rPr>
              <a:t>portal)</a:t>
            </a:r>
            <a:endParaRPr lang="el-GR" dirty="0">
              <a:latin typeface="Trebuchet MS" pitchFamily="34" charset="0"/>
            </a:endParaRPr>
          </a:p>
          <a:p>
            <a:r>
              <a:rPr lang="el-GR" dirty="0">
                <a:latin typeface="Trebuchet MS" pitchFamily="34" charset="0"/>
              </a:rPr>
              <a:t>Χρονοδιάγραμμα εφαρμογής</a:t>
            </a:r>
          </a:p>
          <a:p>
            <a:r>
              <a:rPr lang="el-GR" dirty="0">
                <a:latin typeface="Trebuchet MS" pitchFamily="34" charset="0"/>
              </a:rPr>
              <a:t>Βασικά συμπεράσματα/ οδηγίες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1703"/>
          </a:xfrm>
        </p:spPr>
        <p:txBody>
          <a:bodyPr/>
          <a:lstStyle/>
          <a:p>
            <a:r>
              <a:rPr lang="el-GR" dirty="0">
                <a:latin typeface="Trebuchet MS" pitchFamily="34" charset="0"/>
              </a:rPr>
              <a:t>Προετοιμασία Φορέων (1)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23282" y="1531699"/>
            <a:ext cx="8785184" cy="4406113"/>
          </a:xfrm>
        </p:spPr>
        <p:txBody>
          <a:bodyPr>
            <a:normAutofit/>
          </a:bodyPr>
          <a:lstStyle/>
          <a:p>
            <a:r>
              <a:rPr lang="el-GR" b="1" dirty="0">
                <a:latin typeface="Trebuchet MS" pitchFamily="34" charset="0"/>
              </a:rPr>
              <a:t>Μητρώο ΑΑ </a:t>
            </a:r>
            <a:r>
              <a:rPr lang="el-GR" dirty="0">
                <a:latin typeface="Trebuchet MS" pitchFamily="34" charset="0"/>
              </a:rPr>
              <a:t>για τον φορέα και τους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εποπτευομένους του φορείς</a:t>
            </a:r>
          </a:p>
          <a:p>
            <a:r>
              <a:rPr lang="el-GR">
                <a:latin typeface="Trebuchet MS" pitchFamily="34" charset="0"/>
              </a:rPr>
              <a:t>Προετοιμασία </a:t>
            </a:r>
            <a:r>
              <a:rPr lang="el-GR" b="1" dirty="0">
                <a:latin typeface="Trebuchet MS" pitchFamily="34" charset="0"/>
              </a:rPr>
              <a:t>συστημάτων πληροφορικής </a:t>
            </a:r>
          </a:p>
          <a:p>
            <a:r>
              <a:rPr lang="el-GR" b="1" dirty="0">
                <a:latin typeface="Trebuchet MS" pitchFamily="34" charset="0"/>
              </a:rPr>
              <a:t>Εκπαίδευση</a:t>
            </a:r>
            <a:r>
              <a:rPr lang="el-GR" dirty="0">
                <a:latin typeface="Trebuchet MS" pitchFamily="34" charset="0"/>
              </a:rPr>
              <a:t> προσωπικού (</a:t>
            </a:r>
            <a:r>
              <a:rPr lang="en-US" dirty="0">
                <a:latin typeface="Trebuchet MS" pitchFamily="34" charset="0"/>
              </a:rPr>
              <a:t>Portal</a:t>
            </a:r>
            <a:r>
              <a:rPr lang="el-GR" dirty="0">
                <a:latin typeface="Trebuchet MS" pitchFamily="34" charset="0"/>
              </a:rPr>
              <a:t>, ημερίδες,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 πρακτική άσκηση)</a:t>
            </a:r>
          </a:p>
          <a:p>
            <a:r>
              <a:rPr lang="el-GR" dirty="0">
                <a:latin typeface="Trebuchet MS" pitchFamily="34" charset="0"/>
                <a:ea typeface="Calibri"/>
                <a:cs typeface="Times New Roman"/>
              </a:rPr>
              <a:t>Εξουσιοδοτήσεις </a:t>
            </a:r>
            <a:r>
              <a:rPr lang="el-GR" dirty="0">
                <a:latin typeface="Trebuchet MS" pitchFamily="34" charset="0"/>
              </a:rPr>
              <a:t>για χρήση της Εφαρμογή </a:t>
            </a:r>
            <a:r>
              <a:rPr lang="en-US" dirty="0">
                <a:latin typeface="Trebuchet MS" pitchFamily="34" charset="0"/>
              </a:rPr>
              <a:t/>
            </a:r>
            <a:br>
              <a:rPr lang="en-US" dirty="0">
                <a:latin typeface="Trebuchet MS" pitchFamily="34" charset="0"/>
              </a:rPr>
            </a:br>
            <a:r>
              <a:rPr lang="el-GR" b="1" dirty="0">
                <a:latin typeface="Trebuchet MS" pitchFamily="34" charset="0"/>
              </a:rPr>
              <a:t>ΕΔΗΤ </a:t>
            </a:r>
            <a:r>
              <a:rPr lang="en-US" b="1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και </a:t>
            </a:r>
            <a:r>
              <a:rPr lang="el-GR" b="1" dirty="0">
                <a:latin typeface="Trebuchet MS" pitchFamily="34" charset="0"/>
              </a:rPr>
              <a:t>ΠΔΕ</a:t>
            </a:r>
            <a:r>
              <a:rPr lang="el-GR" dirty="0">
                <a:latin typeface="Trebuchet MS" pitchFamily="34" charset="0"/>
              </a:rPr>
              <a:t> (προσδιορισμός ρόλων)</a:t>
            </a:r>
          </a:p>
          <a:p>
            <a:r>
              <a:rPr lang="el-GR" dirty="0">
                <a:latin typeface="Trebuchet MS" pitchFamily="34" charset="0"/>
              </a:rPr>
              <a:t>Συμμετοχή σε </a:t>
            </a:r>
            <a:r>
              <a:rPr lang="el-GR" b="1" dirty="0">
                <a:latin typeface="Trebuchet MS" pitchFamily="34" charset="0"/>
              </a:rPr>
              <a:t>Πιλοτική λειτουργία</a:t>
            </a:r>
            <a:r>
              <a:rPr lang="en-US" dirty="0">
                <a:latin typeface="Trebuchet MS" pitchFamily="34" charset="0"/>
              </a:rPr>
              <a:t>. </a:t>
            </a:r>
            <a:r>
              <a:rPr lang="el-GR" dirty="0">
                <a:latin typeface="Trebuchet MS" pitchFamily="34" charset="0"/>
              </a:rPr>
              <a:t> Να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/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βρείτε προμηθευτές σας που θα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θελήσουν να συμμετέχουν.</a:t>
            </a:r>
          </a:p>
          <a:p>
            <a:r>
              <a:rPr lang="el-GR" b="1" dirty="0">
                <a:latin typeface="Trebuchet MS" pitchFamily="34" charset="0"/>
              </a:rPr>
              <a:t>Διερεύνηση </a:t>
            </a:r>
            <a:r>
              <a:rPr lang="el-GR" dirty="0">
                <a:latin typeface="Trebuchet MS" pitchFamily="34" charset="0"/>
              </a:rPr>
              <a:t>περιπτώσεων τιμολογίων, που χρήζουν ειδικής αντιμετώπισης. </a:t>
            </a:r>
            <a:endParaRPr lang="en-US" dirty="0">
              <a:latin typeface="Trebuchet MS" pitchFamily="34" charset="0"/>
            </a:endParaRPr>
          </a:p>
        </p:txBody>
      </p:sp>
      <p:pic>
        <p:nvPicPr>
          <p:cNvPr id="8194" name="Picture 2" descr="OCD Mikvah Preparation Checklist - Mikvah.org - Mivtza Taharas Hamishpac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0313" y="1524181"/>
            <a:ext cx="3576577" cy="2735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rebuchet MS" pitchFamily="34" charset="0"/>
              </a:rPr>
              <a:t>Προετοιμασία Φορέων (2)</a:t>
            </a:r>
            <a:endParaRPr lang="en-US" dirty="0">
              <a:latin typeface="Trebuchet MS" pitchFamily="34" charset="0"/>
            </a:endParaRPr>
          </a:p>
        </p:txBody>
      </p:sp>
      <p:graphicFrame>
        <p:nvGraphicFramePr>
          <p:cNvPr id="4" name="3 - Πίνακας"/>
          <p:cNvGraphicFramePr>
            <a:graphicFrameLocks noGrp="1"/>
          </p:cNvGraphicFramePr>
          <p:nvPr/>
        </p:nvGraphicFramePr>
        <p:xfrm>
          <a:off x="2158584" y="1888763"/>
          <a:ext cx="9188970" cy="4367064"/>
        </p:xfrm>
        <a:graphic>
          <a:graphicData uri="http://schemas.openxmlformats.org/drawingml/2006/table">
            <a:tbl>
              <a:tblPr/>
              <a:tblGrid>
                <a:gridCol w="45944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944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20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b="1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Δράση</a:t>
                      </a:r>
                      <a:endParaRPr lang="en-US" sz="20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b="1">
                          <a:latin typeface="Trebuchet MS" pitchFamily="34" charset="0"/>
                          <a:ea typeface="Calibri"/>
                          <a:cs typeface="Times New Roman"/>
                        </a:rPr>
                        <a:t>Χρονοδιάγραμμα</a:t>
                      </a:r>
                      <a:endParaRPr lang="en-US" sz="20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4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l-GR" sz="2000" b="1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Μητρώο ΑΑ </a:t>
                      </a: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για τον φορέα και τους </a:t>
                      </a:r>
                      <a:b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</a:b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εποπτευομένους του φορείς</a:t>
                      </a:r>
                      <a:endParaRPr lang="en-US" sz="20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>
                          <a:latin typeface="Trebuchet MS" pitchFamily="34" charset="0"/>
                          <a:ea typeface="Calibri"/>
                          <a:cs typeface="Times New Roman"/>
                        </a:rPr>
                        <a:t>Άμεσα. Τις επόμενες μέρες </a:t>
                      </a:r>
                      <a:endParaRPr lang="en-US" sz="20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4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l-GR" sz="2000" b="1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Εκπαίδευση</a:t>
                      </a: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 προσωπικού (</a:t>
                      </a:r>
                      <a:r>
                        <a:rPr lang="en-US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Portal</a:t>
                      </a: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, ημερίδες,</a:t>
                      </a:r>
                      <a:r>
                        <a:rPr lang="el-GR" sz="2000" baseline="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2000" kern="1200" dirty="0">
                          <a:solidFill>
                            <a:schemeClr val="tx1"/>
                          </a:solidFill>
                          <a:latin typeface="Trebuchet MS" pitchFamily="34" charset="0"/>
                          <a:ea typeface="Calibri"/>
                          <a:cs typeface="Times New Roman"/>
                        </a:rPr>
                        <a:t>πρακτική άσκηση</a:t>
                      </a: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en-US" sz="20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>
                          <a:latin typeface="Trebuchet MS" pitchFamily="34" charset="0"/>
                          <a:ea typeface="Calibri"/>
                          <a:cs typeface="Times New Roman"/>
                        </a:rPr>
                        <a:t>Προγραμματισμός εντός του 2021</a:t>
                      </a:r>
                      <a:endParaRPr lang="en-US" sz="20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20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Προετοιμασία </a:t>
                      </a:r>
                      <a:r>
                        <a:rPr lang="el-GR" sz="2000" b="1" dirty="0">
                          <a:latin typeface="Trebuchet MS" pitchFamily="34" charset="0"/>
                          <a:ea typeface="Calibri"/>
                          <a:cs typeface="Times New Roman"/>
                        </a:rPr>
                        <a:t>συστημάτων πληροφορικής</a:t>
                      </a:r>
                      <a:endParaRPr lang="en-US" sz="20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Άμεσα </a:t>
                      </a:r>
                      <a:endParaRPr lang="en-US" sz="20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4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Εξουσιοδοτήσεις για χρήση της Εφαρμογή </a:t>
                      </a:r>
                      <a:r>
                        <a:rPr lang="el-GR" sz="2000" b="1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ΕΔΗΤ  </a:t>
                      </a: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και </a:t>
                      </a:r>
                      <a:r>
                        <a:rPr lang="el-GR" sz="2000" b="1" dirty="0">
                          <a:latin typeface="Trebuchet MS" pitchFamily="34" charset="0"/>
                          <a:ea typeface="Calibri"/>
                          <a:cs typeface="Times New Roman"/>
                        </a:rPr>
                        <a:t>ΠΔΕ</a:t>
                      </a: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 (προσδιορισμός ρόλων)</a:t>
                      </a:r>
                      <a:endParaRPr lang="en-US" sz="20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dirty="0" err="1">
                          <a:latin typeface="Trebuchet MS" pitchFamily="34" charset="0"/>
                          <a:ea typeface="Calibri"/>
                          <a:cs typeface="Times New Roman"/>
                        </a:rPr>
                        <a:t>Σεπτ</a:t>
                      </a: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. – Νοε. 2021</a:t>
                      </a:r>
                      <a:endParaRPr lang="en-US" sz="20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20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>
                          <a:latin typeface="Trebuchet MS" pitchFamily="34" charset="0"/>
                          <a:ea typeface="Calibri"/>
                          <a:cs typeface="Times New Roman"/>
                        </a:rPr>
                        <a:t>Συμμετοχή σε </a:t>
                      </a:r>
                      <a:r>
                        <a:rPr lang="el-GR" sz="2000" b="1">
                          <a:latin typeface="Trebuchet MS" pitchFamily="34" charset="0"/>
                          <a:ea typeface="Calibri"/>
                          <a:cs typeface="Times New Roman"/>
                        </a:rPr>
                        <a:t>Πιλοτική λειτουργία</a:t>
                      </a:r>
                      <a:endParaRPr lang="en-US" sz="20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Άμεσα </a:t>
                      </a:r>
                      <a:endParaRPr lang="en-US" sz="20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840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b="1">
                          <a:latin typeface="Trebuchet MS" pitchFamily="34" charset="0"/>
                          <a:ea typeface="Calibri"/>
                          <a:cs typeface="Times New Roman"/>
                        </a:rPr>
                        <a:t>Διερεύνηση </a:t>
                      </a:r>
                      <a:r>
                        <a:rPr lang="el-GR" sz="2000">
                          <a:latin typeface="Trebuchet MS" pitchFamily="34" charset="0"/>
                          <a:ea typeface="Calibri"/>
                          <a:cs typeface="Times New Roman"/>
                        </a:rPr>
                        <a:t>περιπτώσεων τιμολογίων, που χρήζουν ειδικής αντιμετώπισης</a:t>
                      </a:r>
                      <a:endParaRPr lang="en-US" sz="200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dirty="0">
                          <a:latin typeface="Trebuchet MS" pitchFamily="34" charset="0"/>
                          <a:ea typeface="Calibri"/>
                          <a:cs typeface="Times New Roman"/>
                        </a:rPr>
                        <a:t>Άμεσα</a:t>
                      </a:r>
                      <a:endParaRPr lang="en-US" sz="20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Ευχαριστούμε</a:t>
            </a:r>
            <a:r>
              <a:rPr lang="en-US" dirty="0"/>
              <a:t>!</a:t>
            </a:r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4175" y="1350637"/>
            <a:ext cx="6343650" cy="3800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3208" y="5260778"/>
            <a:ext cx="70064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Private Office Secretary General for Fiscal Policy</a:t>
            </a:r>
            <a:br>
              <a:rPr lang="en-US" sz="1400" b="1" dirty="0"/>
            </a:br>
            <a:r>
              <a:rPr lang="en-US" sz="1400" b="1" dirty="0"/>
              <a:t>General Secretariat for Fiscal Policy</a:t>
            </a:r>
            <a:br>
              <a:rPr lang="en-US" sz="1400" b="1" dirty="0"/>
            </a:br>
            <a:r>
              <a:rPr lang="en-US" sz="1400" b="1" dirty="0"/>
              <a:t>Ministry of Finance</a:t>
            </a:r>
            <a:br>
              <a:rPr lang="en-US" sz="1400" b="1" dirty="0"/>
            </a:br>
            <a:r>
              <a:rPr lang="en-US" sz="1400" b="1" dirty="0"/>
              <a:t>37 Panepistimiou str. – 101 65 Athens.</a:t>
            </a:r>
            <a:br>
              <a:rPr lang="en-US" sz="1400" b="1" dirty="0"/>
            </a:br>
            <a:r>
              <a:rPr lang="en-US" sz="1400" b="1" dirty="0"/>
              <a:t>Tel.: +30 210 33 38447</a:t>
            </a:r>
            <a:r>
              <a:rPr lang="en-US" sz="1400" dirty="0"/>
              <a:t> 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xmlns="" val="29747070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Θέση περιεχομένου 2">
            <a:extLst>
              <a:ext uri="{FF2B5EF4-FFF2-40B4-BE49-F238E27FC236}">
                <a16:creationId xmlns:a16="http://schemas.microsoft.com/office/drawing/2014/main" xmlns="" id="{F00F235D-BB7C-4DFD-9390-82FB2E54A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3436" y="1270532"/>
            <a:ext cx="9281176" cy="53901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b="0" dirty="0">
                <a:solidFill>
                  <a:srgbClr val="0000FF"/>
                </a:solidFill>
                <a:effectLst/>
              </a:rPr>
              <a:t>&lt;?xml version="1.0" encoding="UTF-8"?&gt;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sz="1100" dirty="0">
                <a:solidFill>
                  <a:srgbClr val="990000"/>
                </a:solidFill>
                <a:effectLst/>
                <a:hlinkClick r:id="rId2"/>
              </a:rPr>
              <a:t>Invoice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  <a:hlinkClick r:id="rId2"/>
              </a:rPr>
              <a:t>xmlns:xsi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  <a:hlinkClick r:id="rId2"/>
              </a:rPr>
              <a:t>http://www.w3.org/2001/XMLSchema-instance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" </a:t>
            </a:r>
            <a:r>
              <a:rPr lang="en-US" sz="1100" dirty="0" err="1">
                <a:solidFill>
                  <a:srgbClr val="FF0000"/>
                </a:solidFill>
                <a:effectLst/>
                <a:hlinkClick r:id="rId2"/>
              </a:rPr>
              <a:t>xmlns:xsd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  <a:hlinkClick r:id="rId2"/>
              </a:rPr>
              <a:t>http://www.w3.org/2001/XMLSchema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" </a:t>
            </a:r>
            <a:r>
              <a:rPr lang="en-US" sz="1100" dirty="0" err="1">
                <a:solidFill>
                  <a:srgbClr val="FF0000"/>
                </a:solidFill>
                <a:effectLst/>
                <a:hlinkClick r:id="rId2"/>
              </a:rPr>
              <a:t>xmlns:xs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  <a:hlinkClick r:id="rId2"/>
              </a:rPr>
              <a:t>http://www.w3.org/2001/XMLSchema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" </a:t>
            </a:r>
            <a:r>
              <a:rPr lang="en-US" sz="1100" dirty="0" err="1">
                <a:solidFill>
                  <a:srgbClr val="FF0000"/>
                </a:solidFill>
                <a:effectLst/>
                <a:hlinkClick r:id="rId2"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  <a:hlinkClick r:id="rId2"/>
              </a:rPr>
              <a:t>urn:oasis:names:specification:ubl:schema:xsd:Invoice-2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"&gt;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CustomizationID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n-US" sz="1100" dirty="0"/>
              <a:t>urn:cen.eu:en16931:2017#compliant#urn:fdc:peppol.eu:2017:poacc:billing:3.0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CustomizationID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ProfileID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n-US" sz="1100" dirty="0"/>
              <a:t>urn:fdc:peppol.eu:2017:poacc:billing:01:1.0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ProfileID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</a:t>
            </a:r>
            <a:r>
              <a:rPr lang="en-US" sz="1100" dirty="0">
                <a:solidFill>
                  <a:srgbClr val="990000"/>
                </a:solidFill>
                <a:effectLst/>
              </a:rPr>
              <a:t>ID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n-US" sz="1100" dirty="0"/>
              <a:t>094010146|18/03/2021|0|1.1|</a:t>
            </a:r>
            <a:r>
              <a:rPr lang="el-GR" sz="1100" dirty="0"/>
              <a:t>Κ14|0055272</a:t>
            </a:r>
            <a:r>
              <a:rPr lang="el-GR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>
                <a:solidFill>
                  <a:srgbClr val="990000"/>
                </a:solidFill>
                <a:effectLst/>
              </a:rPr>
              <a:t>ID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IssueDate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n-US" sz="1100" dirty="0"/>
              <a:t>2021-03-18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IssueDate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DueDate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n-US" sz="1100" dirty="0"/>
              <a:t>2021-03-18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DueDate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InvoiceTypeCode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n-US" sz="1100" dirty="0"/>
              <a:t>380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InvoiceTypeCode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</a:t>
            </a:r>
            <a:r>
              <a:rPr lang="en-US" sz="1100" dirty="0">
                <a:solidFill>
                  <a:srgbClr val="990000"/>
                </a:solidFill>
                <a:effectLst/>
              </a:rPr>
              <a:t>Note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l-GR" sz="1100" dirty="0"/>
              <a:t>Σφραγίδα διαμερισμάτων 839719-25 799141-148 Σφραγίδα δείγματος 100476-77. Αριθμός βυτίου :ΕΚΑ8056.ΚΩΔ.ΠΛΗΡ.ΔΕΗ:100502998013,</a:t>
            </a:r>
            <a:r>
              <a:rPr lang="el-GR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>
                <a:solidFill>
                  <a:srgbClr val="990000"/>
                </a:solidFill>
                <a:effectLst/>
              </a:rPr>
              <a:t>Note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DocumentCurrencyCode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n-US" sz="1100" dirty="0"/>
              <a:t>EUR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DocumentCurrencyCode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</a:t>
            </a:r>
            <a:endParaRPr lang="el-GR" sz="1100" dirty="0">
              <a:solidFill>
                <a:srgbClr val="0000FF"/>
              </a:solidFill>
              <a:effectLst/>
            </a:endParaRPr>
          </a:p>
          <a:p>
            <a:pPr marL="0" indent="0">
              <a:buNone/>
            </a:pPr>
            <a:r>
              <a:rPr lang="el-GR" sz="1100" dirty="0">
                <a:solidFill>
                  <a:srgbClr val="0000FF"/>
                </a:solidFill>
              </a:rPr>
              <a:t>…..</a:t>
            </a:r>
          </a:p>
          <a:p>
            <a:pPr marL="0" indent="0">
              <a:buNone/>
            </a:pP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sz="1100" dirty="0" err="1">
                <a:solidFill>
                  <a:srgbClr val="990000"/>
                </a:solidFill>
                <a:effectLst/>
                <a:hlinkClick r:id="rId2"/>
              </a:rPr>
              <a:t>PartyName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</a:t>
            </a:r>
            <a:r>
              <a:rPr lang="en-US" sz="1100" dirty="0">
                <a:solidFill>
                  <a:srgbClr val="990000"/>
                </a:solidFill>
                <a:effectLst/>
              </a:rPr>
              <a:t>Name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l-GR" sz="1100" dirty="0"/>
              <a:t>ΕΚΟ ΑΒΕΕ ΕΛΛΗΝΙΚΑ ΚΑΥΣΙΜΑ ΟΡΥΚΤΕΛΑΙΑ –ΜΟΝΟΠΡΟΣΩΠΗ ΑΝΩΝΥΜΟΣ ΒΙΟΜΗΧΑΝΙΚΗ </a:t>
            </a:r>
            <a:r>
              <a:rPr lang="en-US" sz="1100" dirty="0"/>
              <a:t>KAI </a:t>
            </a:r>
            <a:r>
              <a:rPr lang="el-GR" sz="1100" dirty="0"/>
              <a:t>ΕΜΠΟΡΙΚΗ ΕΤΑΙΡΕΙΑ</a:t>
            </a:r>
            <a:r>
              <a:rPr lang="el-GR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>
                <a:solidFill>
                  <a:srgbClr val="990000"/>
                </a:solidFill>
                <a:effectLst/>
              </a:rPr>
              <a:t>Name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PartyName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sz="1100" dirty="0" err="1">
                <a:solidFill>
                  <a:srgbClr val="990000"/>
                </a:solidFill>
                <a:effectLst/>
                <a:hlinkClick r:id="rId2"/>
              </a:rPr>
              <a:t>PostalAddress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StreetName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l-GR" sz="1100" dirty="0"/>
              <a:t>ΧΕΙΜΑΡΡΑΣ 8Α</a:t>
            </a:r>
            <a:r>
              <a:rPr lang="el-GR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StreetName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CityName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l-GR" sz="1100" dirty="0"/>
              <a:t>ΜΑΡΟΥΣΙ</a:t>
            </a:r>
            <a:r>
              <a:rPr lang="el-GR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CityName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PostalZone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n-US" sz="1100" dirty="0"/>
              <a:t>15125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PostalZone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sz="1100" dirty="0">
                <a:solidFill>
                  <a:srgbClr val="990000"/>
                </a:solidFill>
                <a:effectLst/>
                <a:hlinkClick r:id="rId2"/>
              </a:rPr>
              <a:t>Country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IdentificationCode</a:t>
            </a:r>
            <a:r>
              <a:rPr lang="en-US" sz="1100" dirty="0">
                <a:solidFill>
                  <a:srgbClr val="0000FF"/>
                </a:solidFill>
                <a:effectLst/>
              </a:rPr>
              <a:t> </a:t>
            </a:r>
            <a:r>
              <a:rPr lang="en-US" sz="1100" dirty="0" err="1">
                <a:solidFill>
                  <a:srgbClr val="FF0000"/>
                </a:solidFill>
                <a:effectLst/>
              </a:rPr>
              <a:t>xmlns</a:t>
            </a:r>
            <a:r>
              <a:rPr lang="en-US" sz="1100" dirty="0">
                <a:solidFill>
                  <a:srgbClr val="0000FF"/>
                </a:solidFill>
                <a:effectLst/>
              </a:rPr>
              <a:t>="</a:t>
            </a:r>
            <a:r>
              <a:rPr lang="en-US" sz="1100" b="1" dirty="0">
                <a:solidFill>
                  <a:srgbClr val="FF0000"/>
                </a:solidFill>
                <a:effectLst/>
              </a:rPr>
              <a:t>urn:oasis:names:specification:ubl:schema:xsd:CommonBasicComponents-2</a:t>
            </a:r>
            <a:r>
              <a:rPr lang="en-US" sz="1100" dirty="0">
                <a:solidFill>
                  <a:srgbClr val="0000FF"/>
                </a:solidFill>
                <a:effectLst/>
              </a:rPr>
              <a:t>"&gt;</a:t>
            </a:r>
            <a:r>
              <a:rPr lang="en-US" sz="1100" dirty="0"/>
              <a:t>GR</a:t>
            </a:r>
            <a:r>
              <a:rPr lang="en-US" sz="1100" dirty="0">
                <a:solidFill>
                  <a:srgbClr val="0000FF"/>
                </a:solidFill>
                <a:effectLst/>
              </a:rPr>
              <a:t>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IdentificationCode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&gt;&lt;/</a:t>
            </a:r>
            <a:r>
              <a:rPr lang="en-US" sz="1100" dirty="0">
                <a:solidFill>
                  <a:srgbClr val="990000"/>
                </a:solidFill>
                <a:effectLst/>
              </a:rPr>
              <a:t>Country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&gt;&lt;/</a:t>
            </a:r>
            <a:r>
              <a:rPr lang="en-US" sz="1100" dirty="0" err="1">
                <a:solidFill>
                  <a:srgbClr val="990000"/>
                </a:solidFill>
                <a:effectLst/>
              </a:rPr>
              <a:t>PostalAddress</a:t>
            </a:r>
            <a:r>
              <a:rPr lang="en-US" sz="1100" dirty="0">
                <a:solidFill>
                  <a:srgbClr val="0000FF"/>
                </a:solidFill>
                <a:effectLst/>
              </a:rPr>
              <a:t>&gt;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&lt;</a:t>
            </a:r>
            <a:r>
              <a:rPr lang="en-US" sz="1100" dirty="0" err="1">
                <a:solidFill>
                  <a:srgbClr val="990000"/>
                </a:solidFill>
                <a:effectLst/>
                <a:hlinkClick r:id="rId2"/>
              </a:rPr>
              <a:t>PartyTaxScheme</a:t>
            </a:r>
            <a:r>
              <a:rPr lang="en-US" sz="1100" dirty="0">
                <a:solidFill>
                  <a:srgbClr val="0000FF"/>
                </a:solidFill>
                <a:effectLst/>
                <a:hlinkClick r:id="rId2"/>
              </a:rPr>
              <a:t>&gt;</a:t>
            </a:r>
            <a:endParaRPr lang="el-GR" sz="11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l-GR" sz="1100" dirty="0">
                <a:solidFill>
                  <a:srgbClr val="0000FF"/>
                </a:solidFill>
              </a:rPr>
              <a:t>….</a:t>
            </a:r>
          </a:p>
        </p:txBody>
      </p:sp>
      <p:sp>
        <p:nvSpPr>
          <p:cNvPr id="7" name="1 - Τίτλος"/>
          <p:cNvSpPr>
            <a:spLocks noGrp="1"/>
          </p:cNvSpPr>
          <p:nvPr>
            <p:ph type="title"/>
          </p:nvPr>
        </p:nvSpPr>
        <p:spPr>
          <a:xfrm>
            <a:off x="2314937" y="369466"/>
            <a:ext cx="9189675" cy="1007921"/>
          </a:xfrm>
        </p:spPr>
        <p:txBody>
          <a:bodyPr>
            <a:normAutofit/>
          </a:bodyPr>
          <a:lstStyle/>
          <a:p>
            <a:r>
              <a:rPr lang="el-GR" dirty="0"/>
              <a:t>Πρωτότυπο </a:t>
            </a:r>
            <a:r>
              <a:rPr lang="el-GR" dirty="0" err="1"/>
              <a:t>Ηλ</a:t>
            </a:r>
            <a:r>
              <a:rPr lang="el-GR" dirty="0"/>
              <a:t>. Τιμολόγιο (</a:t>
            </a:r>
            <a:r>
              <a:rPr lang="en-US" dirty="0"/>
              <a:t>xml </a:t>
            </a:r>
            <a:r>
              <a:rPr lang="el-GR" dirty="0"/>
              <a:t>αρχείο</a:t>
            </a:r>
            <a:r>
              <a:rPr lang="en-US" dirty="0"/>
              <a:t>)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Εικόνα 10">
            <a:extLst>
              <a:ext uri="{FF2B5EF4-FFF2-40B4-BE49-F238E27FC236}">
                <a16:creationId xmlns:a16="http://schemas.microsoft.com/office/drawing/2014/main" xmlns="" id="{1EE62DA3-088E-4E97-B12E-D7CA7C8A76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8988" t="14377" r="21677"/>
          <a:stretch/>
        </p:blipFill>
        <p:spPr>
          <a:xfrm>
            <a:off x="3495555" y="126999"/>
            <a:ext cx="8307767" cy="6493719"/>
          </a:xfrm>
          <a:prstGeom prst="rect">
            <a:avLst/>
          </a:prstGeom>
        </p:spPr>
      </p:pic>
      <p:sp>
        <p:nvSpPr>
          <p:cNvPr id="12" name="Τίτλος 1">
            <a:extLst>
              <a:ext uri="{FF2B5EF4-FFF2-40B4-BE49-F238E27FC236}">
                <a16:creationId xmlns:a16="http://schemas.microsoft.com/office/drawing/2014/main" xmlns="" id="{543C9750-206B-4DE5-AAF7-8725F21DF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92" y="127000"/>
            <a:ext cx="3310164" cy="1280890"/>
          </a:xfrm>
        </p:spPr>
        <p:txBody>
          <a:bodyPr>
            <a:normAutofit/>
          </a:bodyPr>
          <a:lstStyle/>
          <a:p>
            <a:r>
              <a:rPr lang="el-GR" sz="2800" dirty="0" err="1"/>
              <a:t>Οπτικοποίηση</a:t>
            </a:r>
            <a:r>
              <a:rPr lang="el-GR" sz="2800" dirty="0"/>
              <a:t> ΗΤ</a:t>
            </a:r>
            <a:r>
              <a:rPr lang="en-US" sz="2800" dirty="0"/>
              <a:t> (</a:t>
            </a:r>
            <a:r>
              <a:rPr lang="el-GR" sz="2800" dirty="0"/>
              <a:t>Αρχείο </a:t>
            </a:r>
            <a:r>
              <a:rPr lang="en-US" sz="2800" dirty="0"/>
              <a:t>HTML)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xmlns="" val="250442492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xmlns="" id="{2F2E6F09-B306-43B7-B7DF-CD224DDB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92" y="127000"/>
            <a:ext cx="3310164" cy="1280890"/>
          </a:xfrm>
        </p:spPr>
        <p:txBody>
          <a:bodyPr>
            <a:normAutofit/>
          </a:bodyPr>
          <a:lstStyle/>
          <a:p>
            <a:r>
              <a:rPr lang="el-GR" sz="2800" dirty="0" err="1"/>
              <a:t>Οπτικοποίηση</a:t>
            </a:r>
            <a:r>
              <a:rPr lang="el-GR" sz="2800" dirty="0"/>
              <a:t> ΗΤ</a:t>
            </a:r>
            <a:r>
              <a:rPr lang="en-US" sz="2800" dirty="0"/>
              <a:t> (</a:t>
            </a:r>
            <a:r>
              <a:rPr lang="el-GR" sz="2800" dirty="0"/>
              <a:t>Αρχείο </a:t>
            </a:r>
            <a:r>
              <a:rPr lang="en-US" sz="2800" dirty="0"/>
              <a:t>HTML)</a:t>
            </a:r>
            <a:endParaRPr lang="el-GR" sz="2800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xmlns="" id="{D6817368-9EC3-4F7B-B371-978F67A269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7342" t="11923" r="30791"/>
          <a:stretch/>
        </p:blipFill>
        <p:spPr>
          <a:xfrm>
            <a:off x="3333509" y="17510"/>
            <a:ext cx="5891514" cy="671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282572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92925" y="369466"/>
            <a:ext cx="8911687" cy="1320438"/>
          </a:xfrm>
        </p:spPr>
        <p:txBody>
          <a:bodyPr>
            <a:normAutofit/>
          </a:bodyPr>
          <a:lstStyle/>
          <a:p>
            <a:r>
              <a:rPr lang="el-GR" dirty="0">
                <a:latin typeface="Trebuchet MS" pitchFamily="34" charset="0"/>
              </a:rPr>
              <a:t>Τι είναι το ηλεκτρονικό τιμολόγιο στις Δημόσιες συμβάσεις.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485039" y="3754045"/>
            <a:ext cx="7990049" cy="2565732"/>
          </a:xfrm>
        </p:spPr>
        <p:txBody>
          <a:bodyPr>
            <a:normAutofit/>
          </a:bodyPr>
          <a:lstStyle/>
          <a:p>
            <a:r>
              <a:rPr lang="el-GR" b="1" dirty="0">
                <a:latin typeface="Trebuchet MS" pitchFamily="34" charset="0"/>
              </a:rPr>
              <a:t>Τι ΔΕΝ είναι ηλεκτρονικό Τιμολόγιο</a:t>
            </a:r>
            <a:r>
              <a:rPr lang="en-US" dirty="0">
                <a:latin typeface="Trebuchet MS" pitchFamily="34" charset="0"/>
              </a:rPr>
              <a:t>: </a:t>
            </a:r>
            <a:r>
              <a:rPr lang="el-GR" dirty="0">
                <a:latin typeface="Trebuchet MS" pitchFamily="34" charset="0"/>
              </a:rPr>
              <a:t>Ένα σκαναρισμένο έγχαρτο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τιμολόγιο </a:t>
            </a:r>
            <a:r>
              <a:rPr lang="en-US" dirty="0">
                <a:latin typeface="Trebuchet MS" pitchFamily="34" charset="0"/>
              </a:rPr>
              <a:t>(</a:t>
            </a:r>
            <a:r>
              <a:rPr lang="el-GR" dirty="0">
                <a:latin typeface="Trebuchet MS" pitchFamily="34" charset="0"/>
              </a:rPr>
              <a:t>σε μορφή πχ. </a:t>
            </a:r>
            <a:r>
              <a:rPr lang="en-US" dirty="0">
                <a:latin typeface="Trebuchet MS" pitchFamily="34" charset="0"/>
              </a:rPr>
              <a:t>pdf)</a:t>
            </a:r>
            <a:r>
              <a:rPr lang="el-GR" dirty="0">
                <a:latin typeface="Trebuchet MS" pitchFamily="34" charset="0"/>
              </a:rPr>
              <a:t>,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που αποστέλλεται στην Οικ. Υπηρεσία μέσω </a:t>
            </a:r>
            <a:r>
              <a:rPr lang="en-US" dirty="0">
                <a:latin typeface="Trebuchet MS" pitchFamily="34" charset="0"/>
              </a:rPr>
              <a:t>email </a:t>
            </a:r>
            <a:r>
              <a:rPr lang="el-GR" dirty="0">
                <a:latin typeface="Trebuchet MS" pitchFamily="34" charset="0"/>
              </a:rPr>
              <a:t>ή άλλου μέσου.</a:t>
            </a:r>
          </a:p>
          <a:p>
            <a:r>
              <a:rPr lang="el-GR" b="1" dirty="0" err="1">
                <a:latin typeface="Trebuchet MS" pitchFamily="34" charset="0"/>
              </a:rPr>
              <a:t>Ηλ</a:t>
            </a:r>
            <a:r>
              <a:rPr lang="el-GR" b="1" dirty="0">
                <a:latin typeface="Trebuchet MS" pitchFamily="34" charset="0"/>
              </a:rPr>
              <a:t>. Τιμολόγιο στις δημόσιες συμβάσεις</a:t>
            </a:r>
            <a:r>
              <a:rPr lang="en-US" dirty="0">
                <a:latin typeface="Trebuchet MS" pitchFamily="34" charset="0"/>
              </a:rPr>
              <a:t>: </a:t>
            </a:r>
            <a:r>
              <a:rPr lang="el-GR" dirty="0">
                <a:latin typeface="Trebuchet MS" pitchFamily="34" charset="0"/>
              </a:rPr>
              <a:t>Οι κεντρικές κυβερνητικές αρχές και οι κεντρικές αρχές αγορών, καθώς και οι μη κεντρικές αναθέτουσες αρχές και οι αναθέτοντες φορείς υποχρεούνται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να παραλαμβάνουν και να επεξεργάζονται ηλεκτρονικά τιμολόγια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για συμβάσεις άνω των ορίων που θέτει η Ε.Ε</a:t>
            </a:r>
            <a:r>
              <a:rPr lang="el-GR" dirty="0"/>
              <a:t>.</a:t>
            </a:r>
            <a:endParaRPr lang="en-US" dirty="0"/>
          </a:p>
        </p:txBody>
      </p:sp>
      <p:pic>
        <p:nvPicPr>
          <p:cNvPr id="1026" name="Picture 2" descr="Τι είναι η ηλεκτρονική τιμολόγηση, τι λέει ο νόμος μέχρι το 2020 και γιατί  σας αφορά - Primesof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1797" y="1575604"/>
            <a:ext cx="2857500" cy="1989400"/>
          </a:xfrm>
          <a:prstGeom prst="rect">
            <a:avLst/>
          </a:prstGeom>
          <a:noFill/>
        </p:spPr>
      </p:pic>
      <p:sp>
        <p:nvSpPr>
          <p:cNvPr id="5" name="2 - Θέση περιεχομένου"/>
          <p:cNvSpPr txBox="1">
            <a:spLocks/>
          </p:cNvSpPr>
          <p:nvPr/>
        </p:nvSpPr>
        <p:spPr>
          <a:xfrm>
            <a:off x="2533262" y="1880875"/>
            <a:ext cx="4934332" cy="174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r>
              <a:rPr lang="el-GR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itchFamily="34" charset="0"/>
                <a:hlinkClick r:id="rId4" action="ppaction://hlinksldjump"/>
              </a:rPr>
              <a:t>Η</a:t>
            </a:r>
            <a:r>
              <a:rPr kumimoji="0" lang="el-GR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rebuchet MS" pitchFamily="34" charset="0"/>
                <a:hlinkClick r:id="rId4" action="ppaction://hlinksldjump"/>
              </a:rPr>
              <a:t>λεκτρονικό</a:t>
            </a: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rebuchet MS" pitchFamily="34" charset="0"/>
                <a:hlinkClick r:id="rId4" action="ppaction://hlinksldjump"/>
              </a:rPr>
              <a:t> τιμολόγιο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“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τιμολόγιο που έχει εκδοθεί, διαβιβασθεί και παραληφθεί σε διαρθρωμένη ηλεκτρονική μορφή, η οποία επιτρέπει την αυτόματη και ηλεκτρονική επεξεργασία του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92925" y="624110"/>
            <a:ext cx="5266285" cy="1031070"/>
          </a:xfrm>
        </p:spPr>
        <p:txBody>
          <a:bodyPr/>
          <a:lstStyle/>
          <a:p>
            <a:r>
              <a:rPr lang="el-GR" dirty="0">
                <a:latin typeface="Trebuchet MS" pitchFamily="34" charset="0"/>
              </a:rPr>
              <a:t>Νομοθετικό Πλαίσιο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338086" y="1770926"/>
            <a:ext cx="8911876" cy="4085863"/>
          </a:xfrm>
        </p:spPr>
        <p:txBody>
          <a:bodyPr>
            <a:normAutofit fontScale="92500" lnSpcReduction="20000"/>
          </a:bodyPr>
          <a:lstStyle/>
          <a:p>
            <a:r>
              <a:rPr lang="el-GR" dirty="0">
                <a:latin typeface="Trebuchet MS" pitchFamily="34" charset="0"/>
              </a:rPr>
              <a:t>Ενσωμάτωση στην εθνική νομοθεσία της ευρωπαϊκής οδηγίας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(</a:t>
            </a:r>
            <a:r>
              <a:rPr lang="el-GR" dirty="0">
                <a:latin typeface="Trebuchet MS" pitchFamily="34" charset="0"/>
                <a:hlinkClick r:id="rId3"/>
              </a:rPr>
              <a:t>Οδηγία 55/2014/ΕΕ</a:t>
            </a:r>
            <a:r>
              <a:rPr lang="el-GR" dirty="0">
                <a:latin typeface="Trebuchet MS" pitchFamily="34" charset="0"/>
              </a:rPr>
              <a:t>) για την έκδοση ηλεκτρονικών τιμολογίων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στο πλαίσιο των δημοσίων συμβάσεων (</a:t>
            </a:r>
            <a:r>
              <a:rPr lang="el-GR" dirty="0">
                <a:latin typeface="Trebuchet MS" pitchFamily="34" charset="0"/>
                <a:hlinkClick r:id="rId4"/>
              </a:rPr>
              <a:t>ν.4601/2019</a:t>
            </a:r>
            <a:r>
              <a:rPr lang="el-GR" dirty="0">
                <a:latin typeface="Trebuchet MS" pitchFamily="34" charset="0"/>
              </a:rPr>
              <a:t>).</a:t>
            </a:r>
            <a:endParaRPr lang="en-US" dirty="0">
              <a:latin typeface="Trebuchet MS" pitchFamily="34" charset="0"/>
            </a:endParaRPr>
          </a:p>
          <a:p>
            <a:r>
              <a:rPr lang="el-GR" dirty="0">
                <a:latin typeface="Trebuchet MS" pitchFamily="34" charset="0"/>
              </a:rPr>
              <a:t>Προσδιορισμός του εθνικού μορφοτύπου και των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διαδικασιών παραλαβής, επεξεργασίας, πληρωμής,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διαλειτουργικότητας και άλλα τεχνικά και ειδικά θέματα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(</a:t>
            </a:r>
            <a:r>
              <a:rPr lang="el-GR" dirty="0">
                <a:latin typeface="Trebuchet MS" pitchFamily="34" charset="0"/>
                <a:hlinkClick r:id="rId5"/>
              </a:rPr>
              <a:t>ΚΥΑ αριθ.οικ.60967ΕΞ2020 (Β.2425)</a:t>
            </a:r>
            <a:r>
              <a:rPr lang="en-US" dirty="0">
                <a:latin typeface="Trebuchet MS" pitchFamily="34" charset="0"/>
              </a:rPr>
              <a:t>, </a:t>
            </a:r>
            <a:r>
              <a:rPr lang="el-GR" dirty="0">
                <a:latin typeface="Trebuchet MS" pitchFamily="34" charset="0"/>
                <a:hlinkClick r:id="rId6"/>
              </a:rPr>
              <a:t>ΚΥΑ 63446/2-6-2021</a:t>
            </a:r>
            <a:r>
              <a:rPr lang="el-GR" dirty="0">
                <a:latin typeface="Trebuchet MS" pitchFamily="34" charset="0"/>
              </a:rPr>
              <a:t>).</a:t>
            </a:r>
            <a:endParaRPr lang="en-US" dirty="0">
              <a:latin typeface="Trebuchet MS" pitchFamily="34" charset="0"/>
            </a:endParaRPr>
          </a:p>
          <a:p>
            <a:r>
              <a:rPr lang="el-GR" dirty="0">
                <a:latin typeface="Trebuchet MS" pitchFamily="34" charset="0"/>
              </a:rPr>
              <a:t>Παρεμβάσεις στο άρθρο 281 «Περιεχόμενο εγγράφων της σύμβασης» του νόμου των δημοσίων προμηθειών Ν. 4412/2016 με τον νόμο 4782/2021 (Α’ 36), προκειμένου να αποτυπώνονται στα σχετικά έγγραφα σύμβασης οι πληροφορίες, που απαιτούνται για την ηλεκτρονική τιμολόγηση.</a:t>
            </a:r>
          </a:p>
          <a:p>
            <a:r>
              <a:rPr lang="el-GR" dirty="0">
                <a:latin typeface="Trebuchet MS" pitchFamily="34" charset="0"/>
              </a:rPr>
              <a:t>Η Συνολική λύση βασίζεται στο Δίκτυο </a:t>
            </a:r>
            <a:r>
              <a:rPr lang="en-US" dirty="0">
                <a:latin typeface="Trebuchet MS" pitchFamily="34" charset="0"/>
              </a:rPr>
              <a:t>PEPPOL</a:t>
            </a:r>
            <a:r>
              <a:rPr lang="el-GR" dirty="0">
                <a:latin typeface="Trebuchet MS" pitchFamily="34" charset="0"/>
              </a:rPr>
              <a:t> και στον ευρωπαϊκό μορφότυπο (</a:t>
            </a:r>
            <a:r>
              <a:rPr lang="en-US" dirty="0">
                <a:latin typeface="Trebuchet MS" pitchFamily="34" charset="0"/>
              </a:rPr>
              <a:t>EN 16931 - 1:2017</a:t>
            </a:r>
            <a:r>
              <a:rPr lang="el-GR" dirty="0">
                <a:latin typeface="Trebuchet MS" pitchFamily="34" charset="0"/>
              </a:rPr>
              <a:t>)</a:t>
            </a:r>
            <a:endParaRPr lang="en-US" dirty="0">
              <a:latin typeface="Trebuchet MS" pitchFamily="34" charset="0"/>
            </a:endParaRPr>
          </a:p>
          <a:p>
            <a:r>
              <a:rPr lang="el-GR" dirty="0">
                <a:latin typeface="Trebuchet MS" pitchFamily="34" charset="0"/>
              </a:rPr>
              <a:t>Υποχρεωτική η χρήση της </a:t>
            </a:r>
            <a:r>
              <a:rPr lang="en-US" dirty="0">
                <a:latin typeface="Trebuchet MS" pitchFamily="34" charset="0"/>
              </a:rPr>
              <a:t>“</a:t>
            </a:r>
            <a:r>
              <a:rPr lang="en-US" u="sng" dirty="0">
                <a:latin typeface="Trebuchet MS" pitchFamily="34" charset="0"/>
                <a:hlinkClick r:id="rId7"/>
              </a:rPr>
              <a:t>CPV</a:t>
            </a:r>
            <a:r>
              <a:rPr lang="en-US" dirty="0">
                <a:latin typeface="Trebuchet MS" pitchFamily="34" charset="0"/>
              </a:rPr>
              <a:t>” </a:t>
            </a:r>
            <a:r>
              <a:rPr lang="el-GR" dirty="0">
                <a:latin typeface="Trebuchet MS" pitchFamily="34" charset="0"/>
              </a:rPr>
              <a:t>ταξινόμηση για την περιγραφή των αγαθών και υπηρεσιών.</a:t>
            </a:r>
          </a:p>
          <a:p>
            <a:r>
              <a:rPr lang="el-GR" dirty="0">
                <a:latin typeface="Trebuchet MS" pitchFamily="34" charset="0"/>
              </a:rPr>
              <a:t>Χρήση πλατφόρμας ΑΑΔΕ</a:t>
            </a:r>
            <a:r>
              <a:rPr lang="en-US" dirty="0">
                <a:latin typeface="Trebuchet MS" pitchFamily="34" charset="0"/>
              </a:rPr>
              <a:t>: </a:t>
            </a:r>
            <a:r>
              <a:rPr lang="en-US" dirty="0" err="1">
                <a:latin typeface="Trebuchet MS" pitchFamily="34" charset="0"/>
              </a:rPr>
              <a:t>MyDATA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για την φορολογική επιβεβαίωση του ΗΤ</a:t>
            </a:r>
            <a:endParaRPr lang="en-US" dirty="0">
              <a:latin typeface="Trebuchet MS" pitchFamily="34" charset="0"/>
            </a:endParaRPr>
          </a:p>
        </p:txBody>
      </p:sp>
      <p:pic>
        <p:nvPicPr>
          <p:cNvPr id="17410" name="Picture 2" descr="ΝΟΜΟΘΕΣΙΑ - Ινστιτούτο Εκπαιδευτικής Πολιτικής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2896" y="1689950"/>
            <a:ext cx="2130068" cy="1736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rebuchet MS" pitchFamily="34" charset="0"/>
              </a:rPr>
              <a:t>Στατιστικά στοιχεία τιμολογίων στις δημόσιες συμβάσεις*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49154" name="AutoShape 2" descr="For Institutions — Publons"/>
          <p:cNvSpPr>
            <a:spLocks noChangeAspect="1" noChangeArrowheads="1"/>
          </p:cNvSpPr>
          <p:nvPr/>
        </p:nvSpPr>
        <p:spPr bwMode="auto">
          <a:xfrm>
            <a:off x="155575" y="-914400"/>
            <a:ext cx="2352675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56" name="AutoShape 4" descr="For Institutions — Publons"/>
          <p:cNvSpPr>
            <a:spLocks noChangeAspect="1" noChangeArrowheads="1"/>
          </p:cNvSpPr>
          <p:nvPr/>
        </p:nvSpPr>
        <p:spPr bwMode="auto">
          <a:xfrm>
            <a:off x="155575" y="-914400"/>
            <a:ext cx="2352675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9158" name="Picture 6" descr="For Institutions — Publ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1029" y="2457652"/>
            <a:ext cx="2233585" cy="1813406"/>
          </a:xfrm>
          <a:prstGeom prst="rect">
            <a:avLst/>
          </a:prstGeom>
          <a:noFill/>
        </p:spPr>
      </p:pic>
      <p:pic>
        <p:nvPicPr>
          <p:cNvPr id="49160" name="Picture 8" descr="Why Big Companies Choose Not To Innova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7931" y="2233913"/>
            <a:ext cx="3073760" cy="2093666"/>
          </a:xfrm>
          <a:prstGeom prst="rect">
            <a:avLst/>
          </a:prstGeom>
          <a:noFill/>
        </p:spPr>
      </p:pic>
      <p:pic>
        <p:nvPicPr>
          <p:cNvPr id="49164" name="Picture 12" descr="Τιμολόγια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03483" y="2079846"/>
            <a:ext cx="2113063" cy="2113064"/>
          </a:xfrm>
          <a:prstGeom prst="rect">
            <a:avLst/>
          </a:prstGeom>
          <a:noFill/>
        </p:spPr>
      </p:pic>
      <p:sp>
        <p:nvSpPr>
          <p:cNvPr id="10" name="9 - Δεξιό βέλος"/>
          <p:cNvSpPr/>
          <p:nvPr/>
        </p:nvSpPr>
        <p:spPr>
          <a:xfrm>
            <a:off x="3414532" y="3993263"/>
            <a:ext cx="4896091" cy="509286"/>
          </a:xfrm>
          <a:prstGeom prst="rightArrow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- TextBox"/>
          <p:cNvSpPr txBox="1"/>
          <p:nvPr/>
        </p:nvSpPr>
        <p:spPr>
          <a:xfrm>
            <a:off x="1435243" y="4409952"/>
            <a:ext cx="1875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Trebuchet MS" pitchFamily="34" charset="0"/>
              </a:rPr>
              <a:t>Προμηθευτές</a:t>
            </a:r>
            <a:r>
              <a:rPr lang="en-US" dirty="0">
                <a:latin typeface="Trebuchet MS" pitchFamily="34" charset="0"/>
              </a:rPr>
              <a:t>: </a:t>
            </a:r>
            <a:r>
              <a:rPr lang="en-US" b="1" dirty="0">
                <a:latin typeface="Trebuchet MS" pitchFamily="34" charset="0"/>
              </a:rPr>
              <a:t>190.000</a:t>
            </a:r>
          </a:p>
        </p:txBody>
      </p:sp>
      <p:sp>
        <p:nvSpPr>
          <p:cNvPr id="12" name="11 - TextBox"/>
          <p:cNvSpPr txBox="1"/>
          <p:nvPr/>
        </p:nvSpPr>
        <p:spPr>
          <a:xfrm>
            <a:off x="8567368" y="4411877"/>
            <a:ext cx="2706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Trebuchet MS" pitchFamily="34" charset="0"/>
              </a:rPr>
              <a:t>Αναθέτουσες Αρχές Δημοσίου</a:t>
            </a:r>
            <a:r>
              <a:rPr lang="en-US" dirty="0">
                <a:latin typeface="Trebuchet MS" pitchFamily="34" charset="0"/>
              </a:rPr>
              <a:t>: </a:t>
            </a:r>
            <a:r>
              <a:rPr lang="en-US" b="1" dirty="0">
                <a:latin typeface="Trebuchet MS" pitchFamily="34" charset="0"/>
              </a:rPr>
              <a:t>2.700</a:t>
            </a:r>
          </a:p>
        </p:txBody>
      </p:sp>
      <p:sp>
        <p:nvSpPr>
          <p:cNvPr id="13" name="12 - TextBox"/>
          <p:cNvSpPr txBox="1"/>
          <p:nvPr/>
        </p:nvSpPr>
        <p:spPr>
          <a:xfrm>
            <a:off x="4004842" y="4411877"/>
            <a:ext cx="3472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rebuchet MS" pitchFamily="34" charset="0"/>
              </a:rPr>
              <a:t>5 </a:t>
            </a:r>
            <a:r>
              <a:rPr lang="el-GR" b="1" dirty="0">
                <a:latin typeface="Trebuchet MS" pitchFamily="34" charset="0"/>
              </a:rPr>
              <a:t>εκ</a:t>
            </a:r>
            <a:r>
              <a:rPr lang="el-GR" dirty="0">
                <a:latin typeface="Trebuchet MS" pitchFamily="34" charset="0"/>
              </a:rPr>
              <a:t>. τιμολόγια, συνολικής καθαρής αξίας  </a:t>
            </a:r>
            <a:r>
              <a:rPr lang="el-GR" b="1" dirty="0">
                <a:latin typeface="Trebuchet MS" pitchFamily="34" charset="0"/>
              </a:rPr>
              <a:t>15 δις </a:t>
            </a:r>
            <a:r>
              <a:rPr lang="en-US" b="1" dirty="0">
                <a:latin typeface="Trebuchet MS" pitchFamily="34" charset="0"/>
              </a:rPr>
              <a:t>euro</a:t>
            </a:r>
            <a:r>
              <a:rPr lang="el-GR" b="1" dirty="0">
                <a:latin typeface="Trebuchet MS" pitchFamily="34" charset="0"/>
              </a:rPr>
              <a:t> </a:t>
            </a:r>
            <a:endParaRPr lang="en-US" b="1" dirty="0">
              <a:latin typeface="Trebuchet MS" pitchFamily="34" charset="0"/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1493122" y="5926238"/>
            <a:ext cx="9630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Trebuchet MS" pitchFamily="34" charset="0"/>
              </a:rPr>
              <a:t>*Εκτίμηση από στοιχεία ΜΥΦ της ΑΑΔΕ για το 2019</a:t>
            </a:r>
            <a:endParaRPr lang="en-US" sz="1400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rebuchet MS" pitchFamily="34" charset="0"/>
              </a:rPr>
              <a:t>Πλεονεκτήματα του </a:t>
            </a:r>
            <a:r>
              <a:rPr lang="el-GR" dirty="0" err="1">
                <a:latin typeface="Trebuchet MS" pitchFamily="34" charset="0"/>
              </a:rPr>
              <a:t>Ηλ</a:t>
            </a:r>
            <a:r>
              <a:rPr lang="el-GR" dirty="0">
                <a:latin typeface="Trebuchet MS" pitchFamily="34" charset="0"/>
              </a:rPr>
              <a:t>. Τιμολογίου (1)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265112" y="1678331"/>
            <a:ext cx="8915400" cy="4722469"/>
          </a:xfrm>
        </p:spPr>
        <p:txBody>
          <a:bodyPr>
            <a:normAutofit fontScale="92500" lnSpcReduction="20000"/>
          </a:bodyPr>
          <a:lstStyle/>
          <a:p>
            <a:r>
              <a:rPr lang="el-GR" b="1" dirty="0">
                <a:latin typeface="Trebuchet MS" pitchFamily="34" charset="0"/>
              </a:rPr>
              <a:t>Για το Δημόσιο</a:t>
            </a:r>
            <a:r>
              <a:rPr lang="en-US" b="1" dirty="0">
                <a:latin typeface="Trebuchet MS" pitchFamily="34" charset="0"/>
              </a:rPr>
              <a:t>:</a:t>
            </a:r>
            <a:endParaRPr lang="el-GR" b="1" dirty="0">
              <a:latin typeface="Trebuchet MS" pitchFamily="34" charset="0"/>
            </a:endParaRPr>
          </a:p>
          <a:p>
            <a:pPr lvl="1"/>
            <a:r>
              <a:rPr lang="el-GR" dirty="0">
                <a:latin typeface="Trebuchet MS" pitchFamily="34" charset="0"/>
              </a:rPr>
              <a:t>Απλοποίηση και επιτάχυνση, διαφάνεια της διαδικασίας πληρωμής, χωρίς φυσική παρουσία του πωλητή. Εξοικονόμηση ανθρωπίνων πόρων μέσω αυτοματοποίησης της διαδικασίας.</a:t>
            </a:r>
          </a:p>
          <a:p>
            <a:pPr lvl="1"/>
            <a:r>
              <a:rPr lang="el-GR" dirty="0">
                <a:latin typeface="Trebuchet MS" pitchFamily="34" charset="0"/>
              </a:rPr>
              <a:t>Καλύτερος έλεγχος και διαχείριση των δαπανών του φορέα και του Δημοσίου, μείωση ληξιπροθέσμων οφειλών. </a:t>
            </a:r>
          </a:p>
          <a:p>
            <a:pPr lvl="1"/>
            <a:r>
              <a:rPr lang="el-GR" dirty="0">
                <a:latin typeface="Trebuchet MS" pitchFamily="34" charset="0"/>
              </a:rPr>
              <a:t>Ενιαία διαδικασία πληρωμής για το σύνολο της Γενικής Κυβέρνησης</a:t>
            </a:r>
            <a:r>
              <a:rPr lang="en-US" dirty="0">
                <a:latin typeface="Trebuchet MS" pitchFamily="34" charset="0"/>
              </a:rPr>
              <a:t>.</a:t>
            </a:r>
            <a:endParaRPr lang="el-GR" dirty="0">
              <a:latin typeface="Trebuchet MS" pitchFamily="34" charset="0"/>
            </a:endParaRPr>
          </a:p>
          <a:p>
            <a:pPr lvl="1"/>
            <a:r>
              <a:rPr lang="el-GR" dirty="0">
                <a:latin typeface="Trebuchet MS" pitchFamily="34" charset="0"/>
              </a:rPr>
              <a:t>Βασικό βήμα για την δημοσιονομική μεταρρύθμιση του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δημοσίου προς την </a:t>
            </a:r>
            <a:r>
              <a:rPr lang="el-GR" b="1" dirty="0">
                <a:latin typeface="Trebuchet MS" pitchFamily="34" charset="0"/>
              </a:rPr>
              <a:t>λογιστική δεδουλευμένης βάσης </a:t>
            </a:r>
            <a:r>
              <a:rPr lang="el-GR" dirty="0">
                <a:latin typeface="Trebuchet MS" pitchFamily="34" charset="0"/>
              </a:rPr>
              <a:t/>
            </a:r>
            <a:br>
              <a:rPr lang="el-GR" dirty="0">
                <a:latin typeface="Trebuchet MS" pitchFamily="34" charset="0"/>
              </a:rPr>
            </a:br>
            <a:r>
              <a:rPr lang="en-US" dirty="0">
                <a:latin typeface="Trebuchet MS" pitchFamily="34" charset="0"/>
              </a:rPr>
              <a:t>(</a:t>
            </a:r>
            <a:r>
              <a:rPr lang="el-GR" dirty="0">
                <a:latin typeface="Trebuchet MS" pitchFamily="34" charset="0"/>
              </a:rPr>
              <a:t>έγκαιρη λογιστική απεικόνιση</a:t>
            </a:r>
            <a:r>
              <a:rPr lang="en-US" dirty="0">
                <a:latin typeface="Trebuchet MS" pitchFamily="34" charset="0"/>
              </a:rPr>
              <a:t>)</a:t>
            </a:r>
            <a:endParaRPr lang="el-GR" dirty="0">
              <a:latin typeface="Trebuchet MS" pitchFamily="34" charset="0"/>
            </a:endParaRPr>
          </a:p>
          <a:p>
            <a:pPr lvl="1"/>
            <a:r>
              <a:rPr lang="el-GR" dirty="0">
                <a:latin typeface="Trebuchet MS" pitchFamily="34" charset="0"/>
              </a:rPr>
              <a:t>Καλύτερη/ συνετότερη δημοσιονομική διαχείριση και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 λογοδοσία, αποτελεσματικότερη δημοσιονομική πολιτική</a:t>
            </a:r>
            <a:endParaRPr lang="en-US" dirty="0">
              <a:latin typeface="Trebuchet MS" pitchFamily="34" charset="0"/>
            </a:endParaRPr>
          </a:p>
          <a:p>
            <a:pPr lvl="1">
              <a:buNone/>
              <a:defRPr/>
            </a:pPr>
            <a:r>
              <a:rPr lang="el-GR" b="1" dirty="0">
                <a:latin typeface="Trebuchet MS" pitchFamily="34" charset="0"/>
              </a:rPr>
              <a:t>Κοινή ταξινόμηση αγαθών και υπηρεσιών</a:t>
            </a:r>
            <a:r>
              <a:rPr lang="en-US" b="1" dirty="0">
                <a:latin typeface="Trebuchet MS" pitchFamily="34" charset="0"/>
              </a:rPr>
              <a:t>:</a:t>
            </a:r>
            <a:endParaRPr lang="el-GR" b="1" dirty="0">
              <a:latin typeface="Trebuchet MS" pitchFamily="34" charset="0"/>
            </a:endParaRPr>
          </a:p>
          <a:p>
            <a:pPr lvl="1"/>
            <a:r>
              <a:rPr lang="el-GR" dirty="0">
                <a:latin typeface="Trebuchet MS" pitchFamily="34" charset="0"/>
              </a:rPr>
              <a:t>Αποτελεσματικότερη διαχείριση δικαιωμάτων,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εξοπλισμών και αποθεμάτων</a:t>
            </a:r>
          </a:p>
          <a:p>
            <a:pPr lvl="1"/>
            <a:r>
              <a:rPr lang="el-GR" dirty="0">
                <a:latin typeface="Trebuchet MS" pitchFamily="34" charset="0"/>
              </a:rPr>
              <a:t>Συγκριτική αξιολόγηση μεταξύ δημοσίων φορέων ως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προς τον χώρο, χρόνο και την αποτελεσματικότητα τους,</a:t>
            </a:r>
          </a:p>
          <a:p>
            <a:pPr lvl="1"/>
            <a:r>
              <a:rPr lang="el-GR" dirty="0">
                <a:latin typeface="Trebuchet MS" pitchFamily="34" charset="0"/>
              </a:rPr>
              <a:t> Έλεγχο της σχέσης κόστους-αποδοτικότητας σε επίπεδο πολιτικών, φορέων και δράσεων</a:t>
            </a:r>
            <a:endParaRPr lang="en-US" dirty="0">
              <a:latin typeface="Trebuchet MS" pitchFamily="34" charset="0"/>
            </a:endParaRPr>
          </a:p>
          <a:p>
            <a:endParaRPr lang="el-GR" dirty="0"/>
          </a:p>
          <a:p>
            <a:endParaRPr lang="el-GR" dirty="0"/>
          </a:p>
          <a:p>
            <a:pPr>
              <a:buNone/>
            </a:pPr>
            <a:endParaRPr lang="en-US" dirty="0"/>
          </a:p>
        </p:txBody>
      </p:sp>
      <p:sp>
        <p:nvSpPr>
          <p:cNvPr id="47108" name="AutoShape 4" descr="Πολιορκητικός Κριός - Δωρεάν διανυσματικά γραφικά στο Pixabay"/>
          <p:cNvSpPr>
            <a:spLocks noChangeAspect="1" noChangeArrowheads="1"/>
          </p:cNvSpPr>
          <p:nvPr/>
        </p:nvSpPr>
        <p:spPr bwMode="auto">
          <a:xfrm>
            <a:off x="155575" y="-723900"/>
            <a:ext cx="3028950" cy="1514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0" name="AutoShape 6" descr="Πολιορκητικός Κριός - Δωρεάν διανυσματικά γραφικά στο Pixabay"/>
          <p:cNvSpPr>
            <a:spLocks noChangeAspect="1" noChangeArrowheads="1"/>
          </p:cNvSpPr>
          <p:nvPr/>
        </p:nvSpPr>
        <p:spPr bwMode="auto">
          <a:xfrm>
            <a:off x="155575" y="-723900"/>
            <a:ext cx="3028950" cy="1514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7650" name="Picture 2" descr="Accountant CV: Tips and Template - Jobs.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9681" y="3321673"/>
            <a:ext cx="2963119" cy="2419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Trebuchet MS" pitchFamily="34" charset="0"/>
              </a:rPr>
              <a:t>Πλεονεκτήματα του </a:t>
            </a:r>
            <a:r>
              <a:rPr lang="el-GR" dirty="0" err="1">
                <a:latin typeface="Trebuchet MS" pitchFamily="34" charset="0"/>
              </a:rPr>
              <a:t>Ηλ</a:t>
            </a:r>
            <a:r>
              <a:rPr lang="el-GR" dirty="0">
                <a:latin typeface="Trebuchet MS" pitchFamily="34" charset="0"/>
              </a:rPr>
              <a:t>. Τιμολογίου (2)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89212" y="1379095"/>
            <a:ext cx="8915400" cy="5291528"/>
          </a:xfrm>
        </p:spPr>
        <p:txBody>
          <a:bodyPr>
            <a:normAutofit fontScale="92500" lnSpcReduction="10000"/>
          </a:bodyPr>
          <a:lstStyle/>
          <a:p>
            <a:r>
              <a:rPr lang="el-GR" b="1" dirty="0">
                <a:latin typeface="Trebuchet MS" pitchFamily="34" charset="0"/>
              </a:rPr>
              <a:t>Για τους προμηθευτές</a:t>
            </a:r>
            <a:r>
              <a:rPr lang="en-US" b="1" dirty="0">
                <a:latin typeface="Trebuchet MS" pitchFamily="34" charset="0"/>
              </a:rPr>
              <a:t>:</a:t>
            </a:r>
          </a:p>
          <a:p>
            <a:pPr lvl="1"/>
            <a:r>
              <a:rPr lang="el-GR" dirty="0">
                <a:latin typeface="Trebuchet MS" pitchFamily="34" charset="0"/>
              </a:rPr>
              <a:t>Σαφής και άμεσος προσδιορισμός της «</a:t>
            </a:r>
            <a:r>
              <a:rPr lang="el-GR" dirty="0" err="1">
                <a:latin typeface="Trebuchet MS" pitchFamily="34" charset="0"/>
              </a:rPr>
              <a:t>ημ</a:t>
            </a:r>
            <a:r>
              <a:rPr lang="el-GR" dirty="0">
                <a:latin typeface="Trebuchet MS" pitchFamily="34" charset="0"/>
              </a:rPr>
              <a:t>/</a:t>
            </a:r>
            <a:r>
              <a:rPr lang="el-GR" dirty="0" err="1">
                <a:latin typeface="Trebuchet MS" pitchFamily="34" charset="0"/>
              </a:rPr>
              <a:t>νίας</a:t>
            </a:r>
            <a:r>
              <a:rPr lang="el-GR" dirty="0">
                <a:latin typeface="Trebuchet MS" pitchFamily="34" charset="0"/>
              </a:rPr>
              <a:t>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παραλαβής τιμολογίου» και ηλεκτρονική ενημέρωση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της πορείας μέχρι και την πληρωμή.</a:t>
            </a:r>
            <a:endParaRPr lang="en-US" dirty="0">
              <a:latin typeface="Trebuchet MS" pitchFamily="34" charset="0"/>
            </a:endParaRPr>
          </a:p>
          <a:p>
            <a:pPr lvl="1"/>
            <a:r>
              <a:rPr lang="el-GR" dirty="0">
                <a:latin typeface="Trebuchet MS" pitchFamily="34" charset="0"/>
              </a:rPr>
              <a:t>Μείωση διαχειριστικού κόστους του χάρτινου τιμολογίου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και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μείωση περιβαλλοντικών επιπτώσεων(εκτύπωση, παράδοση).</a:t>
            </a:r>
            <a:endParaRPr lang="en-US" dirty="0">
              <a:latin typeface="Trebuchet MS" pitchFamily="34" charset="0"/>
            </a:endParaRPr>
          </a:p>
          <a:p>
            <a:pPr lvl="1"/>
            <a:r>
              <a:rPr lang="el-GR" dirty="0">
                <a:latin typeface="Trebuchet MS" pitchFamily="34" charset="0"/>
              </a:rPr>
              <a:t>Διαφάνεια και επιτάχυνση της διαδικασίας πληρωμής με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 στόχο την καλυτέρευση του </a:t>
            </a:r>
            <a:r>
              <a:rPr lang="en-US" dirty="0">
                <a:latin typeface="Trebuchet MS" pitchFamily="34" charset="0"/>
              </a:rPr>
              <a:t>cash</a:t>
            </a:r>
            <a:r>
              <a:rPr lang="el-GR" dirty="0">
                <a:latin typeface="Trebuchet MS" pitchFamily="34" charset="0"/>
              </a:rPr>
              <a:t>-</a:t>
            </a:r>
            <a:r>
              <a:rPr lang="en-US" dirty="0">
                <a:latin typeface="Trebuchet MS" pitchFamily="34" charset="0"/>
              </a:rPr>
              <a:t>flow</a:t>
            </a:r>
            <a:r>
              <a:rPr lang="el-GR" dirty="0">
                <a:latin typeface="Trebuchet MS" pitchFamily="34" charset="0"/>
              </a:rPr>
              <a:t>.</a:t>
            </a:r>
            <a:endParaRPr lang="en-US" dirty="0">
              <a:latin typeface="Trebuchet MS" pitchFamily="34" charset="0"/>
            </a:endParaRPr>
          </a:p>
          <a:p>
            <a:pPr lvl="1"/>
            <a:r>
              <a:rPr lang="el-GR" dirty="0">
                <a:latin typeface="Trebuchet MS" pitchFamily="34" charset="0"/>
              </a:rPr>
              <a:t>Ειδικά φορολογικά κίνητρα για χρήση παροχών </a:t>
            </a:r>
            <a:br>
              <a:rPr lang="el-GR" dirty="0">
                <a:latin typeface="Trebuchet MS" pitchFamily="34" charset="0"/>
              </a:rPr>
            </a:br>
            <a:r>
              <a:rPr lang="el-GR" dirty="0">
                <a:latin typeface="Trebuchet MS" pitchFamily="34" charset="0"/>
              </a:rPr>
              <a:t>ηλεκτρονική τιμολόγησης (</a:t>
            </a:r>
            <a:r>
              <a:rPr lang="en-US" dirty="0" err="1">
                <a:latin typeface="Trebuchet MS" pitchFamily="34" charset="0"/>
              </a:rPr>
              <a:t>MyData</a:t>
            </a:r>
            <a:r>
              <a:rPr lang="el-GR" dirty="0">
                <a:latin typeface="Trebuchet MS" pitchFamily="34" charset="0"/>
              </a:rPr>
              <a:t>).</a:t>
            </a:r>
            <a:endParaRPr lang="en-US" dirty="0">
              <a:latin typeface="Trebuchet MS" pitchFamily="34" charset="0"/>
            </a:endParaRPr>
          </a:p>
          <a:p>
            <a:pPr lvl="1"/>
            <a:r>
              <a:rPr lang="el-GR" dirty="0">
                <a:latin typeface="Trebuchet MS" pitchFamily="34" charset="0"/>
              </a:rPr>
              <a:t>Προετοιμασία των επιχειρήσεων για την ηλεκτρονική τιμολόγηση </a:t>
            </a:r>
            <a:r>
              <a:rPr lang="en-US" dirty="0">
                <a:latin typeface="Trebuchet MS" pitchFamily="34" charset="0"/>
              </a:rPr>
              <a:t>B</a:t>
            </a:r>
            <a:r>
              <a:rPr lang="el-GR" dirty="0">
                <a:latin typeface="Trebuchet MS" pitchFamily="34" charset="0"/>
              </a:rPr>
              <a:t>-</a:t>
            </a:r>
            <a:r>
              <a:rPr lang="en-US" dirty="0">
                <a:latin typeface="Trebuchet MS" pitchFamily="34" charset="0"/>
              </a:rPr>
              <a:t>B</a:t>
            </a:r>
            <a:r>
              <a:rPr lang="el-GR" dirty="0">
                <a:latin typeface="Trebuchet MS" pitchFamily="34" charset="0"/>
              </a:rPr>
              <a:t> και γενικότερα για το ηλεκτρονικό εμπόριο και την αποδοτικότερη συνεργασία στην εφοδιαστική αλυσίδα.</a:t>
            </a:r>
          </a:p>
          <a:p>
            <a:pPr lvl="1">
              <a:buNone/>
            </a:pPr>
            <a:r>
              <a:rPr lang="el-GR" b="1" dirty="0">
                <a:latin typeface="Trebuchet MS" pitchFamily="34" charset="0"/>
              </a:rPr>
              <a:t>Κοινή ταξινόμηση αγαθών και υπηρεσιών</a:t>
            </a:r>
          </a:p>
          <a:p>
            <a:pPr lvl="1"/>
            <a:r>
              <a:rPr lang="el-GR" dirty="0">
                <a:latin typeface="Trebuchet MS" pitchFamily="34" charset="0"/>
              </a:rPr>
              <a:t>Προοδευτική υιοθέτηση κοινής ταξινόμησης και κωδικοποίησης αγαθών και υπηρεσιών στα δικά τους  πληροφοριακά συστήματα, που έχει ως αποτέλεσμα</a:t>
            </a:r>
            <a:r>
              <a:rPr lang="en-US" dirty="0">
                <a:latin typeface="Trebuchet MS" pitchFamily="34" charset="0"/>
              </a:rPr>
              <a:t>:</a:t>
            </a:r>
            <a:r>
              <a:rPr lang="el-GR" dirty="0">
                <a:latin typeface="Trebuchet MS" pitchFamily="34" charset="0"/>
              </a:rPr>
              <a:t> </a:t>
            </a:r>
          </a:p>
          <a:p>
            <a:pPr lvl="2"/>
            <a:r>
              <a:rPr lang="el-GR" dirty="0">
                <a:latin typeface="Trebuchet MS" pitchFamily="34" charset="0"/>
              </a:rPr>
              <a:t>την διευκόλυνση της κοστολόγησης,</a:t>
            </a:r>
          </a:p>
          <a:p>
            <a:pPr lvl="2"/>
            <a:r>
              <a:rPr lang="el-GR" dirty="0">
                <a:latin typeface="Trebuchet MS" pitchFamily="34" charset="0"/>
              </a:rPr>
              <a:t>την αποδοτικότερη διαχείριση πωλήσεων και </a:t>
            </a:r>
          </a:p>
          <a:p>
            <a:pPr lvl="2"/>
            <a:r>
              <a:rPr lang="el-GR" dirty="0">
                <a:latin typeface="Trebuchet MS" pitchFamily="34" charset="0"/>
              </a:rPr>
              <a:t>Την βελτιστοποίηση του ανταγωνισμού</a:t>
            </a:r>
            <a:endParaRPr lang="en-US" dirty="0">
              <a:latin typeface="Trebuchet MS" pitchFamily="34" charset="0"/>
            </a:endParaRPr>
          </a:p>
        </p:txBody>
      </p:sp>
      <p:pic>
        <p:nvPicPr>
          <p:cNvPr id="53250" name="Picture 2" descr="Connectline: Στρατηγική συνεργασία με την Syzefxis - Bizte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92578" y="1990844"/>
            <a:ext cx="3059495" cy="2088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69233" y="611410"/>
            <a:ext cx="2793167" cy="633190"/>
          </a:xfrm>
        </p:spPr>
        <p:txBody>
          <a:bodyPr>
            <a:normAutofit fontScale="90000"/>
          </a:bodyPr>
          <a:lstStyle/>
          <a:p>
            <a:r>
              <a:rPr lang="el-GR" altLang="el-GR" dirty="0">
                <a:solidFill>
                  <a:schemeClr val="tx1"/>
                </a:solidFill>
                <a:latin typeface="Trebuchet MS" pitchFamily="34" charset="0"/>
              </a:rPr>
              <a:t>Αρχιτεκτονική</a:t>
            </a:r>
            <a:endParaRPr lang="el-GR" dirty="0">
              <a:latin typeface="Trebuchet MS" pitchFamily="34" charset="0"/>
            </a:endParaRPr>
          </a:p>
        </p:txBody>
      </p:sp>
      <p:sp>
        <p:nvSpPr>
          <p:cNvPr id="4" name="Έλλειψη 3"/>
          <p:cNvSpPr/>
          <p:nvPr/>
        </p:nvSpPr>
        <p:spPr>
          <a:xfrm>
            <a:off x="815090" y="1765300"/>
            <a:ext cx="1270000" cy="127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907183" y="2116667"/>
            <a:ext cx="135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Έλληνας πωλητής</a:t>
            </a:r>
          </a:p>
        </p:txBody>
      </p:sp>
      <p:sp>
        <p:nvSpPr>
          <p:cNvPr id="6" name="Έλλειψη 5"/>
          <p:cNvSpPr/>
          <p:nvPr/>
        </p:nvSpPr>
        <p:spPr>
          <a:xfrm>
            <a:off x="800100" y="4068233"/>
            <a:ext cx="1270000" cy="127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933277" y="4368801"/>
            <a:ext cx="135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Ξένος Πωλητής</a:t>
            </a:r>
          </a:p>
        </p:txBody>
      </p:sp>
      <p:sp>
        <p:nvSpPr>
          <p:cNvPr id="8" name="Έλλειψη 7"/>
          <p:cNvSpPr/>
          <p:nvPr/>
        </p:nvSpPr>
        <p:spPr>
          <a:xfrm>
            <a:off x="2764365" y="1782236"/>
            <a:ext cx="1270000" cy="127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2826478" y="2048938"/>
            <a:ext cx="135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l-GR" altLang="el-GR" b="1" dirty="0" err="1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Πάροχοι</a:t>
            </a:r>
            <a:r>
              <a:rPr lang="el-GR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el-GR" b="1" dirty="0" err="1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Ηλ</a:t>
            </a:r>
            <a:r>
              <a:rPr lang="el-GR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l-GR" altLang="el-GR" b="1" dirty="0" err="1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Τιμολ</a:t>
            </a:r>
            <a:r>
              <a:rPr lang="el-GR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el-GR" dirty="0">
              <a:latin typeface="Trebuchet MS" pitchFamily="34" charset="0"/>
            </a:endParaRPr>
          </a:p>
        </p:txBody>
      </p:sp>
      <p:sp>
        <p:nvSpPr>
          <p:cNvPr id="10" name="Στρογγυλεμένο ορθογώνιο 9"/>
          <p:cNvSpPr/>
          <p:nvPr/>
        </p:nvSpPr>
        <p:spPr>
          <a:xfrm>
            <a:off x="4927600" y="611410"/>
            <a:ext cx="1388533" cy="96339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5164654" y="880541"/>
            <a:ext cx="1354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MyDATA</a:t>
            </a:r>
          </a:p>
        </p:txBody>
      </p:sp>
      <p:sp>
        <p:nvSpPr>
          <p:cNvPr id="13" name="Στρογγυλεμένο ορθογώνιο 12"/>
          <p:cNvSpPr/>
          <p:nvPr/>
        </p:nvSpPr>
        <p:spPr>
          <a:xfrm>
            <a:off x="4927603" y="2711137"/>
            <a:ext cx="1388533" cy="96339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4" name="TextBox 13"/>
          <p:cNvSpPr txBox="1"/>
          <p:nvPr/>
        </p:nvSpPr>
        <p:spPr>
          <a:xfrm>
            <a:off x="4842923" y="2760139"/>
            <a:ext cx="1557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PEPPOL Access Point (AP)</a:t>
            </a:r>
          </a:p>
        </p:txBody>
      </p:sp>
      <p:sp>
        <p:nvSpPr>
          <p:cNvPr id="15" name="Στρογγυλεμένο ορθογώνιο 14"/>
          <p:cNvSpPr/>
          <p:nvPr/>
        </p:nvSpPr>
        <p:spPr>
          <a:xfrm>
            <a:off x="6688665" y="2728083"/>
            <a:ext cx="1388533" cy="96339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6" name="TextBox 15"/>
          <p:cNvSpPr txBox="1"/>
          <p:nvPr/>
        </p:nvSpPr>
        <p:spPr>
          <a:xfrm>
            <a:off x="6458617" y="2979358"/>
            <a:ext cx="1811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l-GR" altLang="el-GR" b="1" dirty="0">
                <a:latin typeface="Trebuchet MS" pitchFamily="34" charset="0"/>
              </a:rPr>
              <a:t>ΚΕΔ</a:t>
            </a:r>
            <a:endParaRPr lang="en-US" altLang="el-GR" dirty="0">
              <a:latin typeface="Trebuchet MS" pitchFamily="34" charset="0"/>
            </a:endParaRPr>
          </a:p>
        </p:txBody>
      </p:sp>
      <p:sp>
        <p:nvSpPr>
          <p:cNvPr id="17" name="Στρογγυλεμένο ορθογώνιο 16"/>
          <p:cNvSpPr/>
          <p:nvPr/>
        </p:nvSpPr>
        <p:spPr>
          <a:xfrm>
            <a:off x="8835300" y="558800"/>
            <a:ext cx="1778005" cy="122343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8" name="TextBox 17"/>
          <p:cNvSpPr txBox="1"/>
          <p:nvPr/>
        </p:nvSpPr>
        <p:spPr>
          <a:xfrm>
            <a:off x="8790329" y="602580"/>
            <a:ext cx="20131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l-GR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Οριζόντια Συστήματα</a:t>
            </a:r>
            <a:r>
              <a:rPr lang="en-US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l-GR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ΟΠΣΔΠ</a:t>
            </a:r>
            <a:r>
              <a:rPr lang="en-US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ΕΣΗΔΗΣ</a:t>
            </a:r>
            <a:r>
              <a:rPr lang="en-US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e-PDE, </a:t>
            </a:r>
            <a:r>
              <a:rPr lang="el-GR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κλπ</a:t>
            </a:r>
            <a:r>
              <a:rPr lang="en-US" alt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altLang="el-GR" sz="1050" dirty="0">
              <a:latin typeface="Trebuchet MS" pitchFamily="34" charset="0"/>
            </a:endParaRPr>
          </a:p>
        </p:txBody>
      </p:sp>
      <p:sp>
        <p:nvSpPr>
          <p:cNvPr id="19" name="Έλλειψη 18"/>
          <p:cNvSpPr/>
          <p:nvPr/>
        </p:nvSpPr>
        <p:spPr>
          <a:xfrm>
            <a:off x="9228655" y="2845730"/>
            <a:ext cx="1270000" cy="127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20" name="TextBox 19"/>
          <p:cNvSpPr txBox="1"/>
          <p:nvPr/>
        </p:nvSpPr>
        <p:spPr>
          <a:xfrm>
            <a:off x="9278910" y="3247896"/>
            <a:ext cx="168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Αναθέτουσες Αρχές</a:t>
            </a:r>
          </a:p>
        </p:txBody>
      </p:sp>
      <p:sp>
        <p:nvSpPr>
          <p:cNvPr id="21" name="Στρογγυλεμένο ορθογώνιο 20"/>
          <p:cNvSpPr/>
          <p:nvPr/>
        </p:nvSpPr>
        <p:spPr>
          <a:xfrm>
            <a:off x="9093198" y="4656663"/>
            <a:ext cx="1405466" cy="982127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latin typeface="Trebuchet MS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90411" y="4941579"/>
            <a:ext cx="1354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l-GR" altLang="el-GR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ΕΔΗΤ </a:t>
            </a:r>
            <a:endParaRPr lang="en-US" altLang="el-GR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Ευθύγραμμο βέλος σύνδεσης 23"/>
          <p:cNvCxnSpPr/>
          <p:nvPr/>
        </p:nvCxnSpPr>
        <p:spPr>
          <a:xfrm flipV="1">
            <a:off x="6366933" y="3217334"/>
            <a:ext cx="287866" cy="447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Ορθογώνιο 25"/>
          <p:cNvSpPr/>
          <p:nvPr/>
        </p:nvSpPr>
        <p:spPr>
          <a:xfrm>
            <a:off x="4707467" y="2489199"/>
            <a:ext cx="3657602" cy="197279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cxnSp>
        <p:nvCxnSpPr>
          <p:cNvPr id="28" name="Ευθύγραμμο βέλος σύνδεσης 27"/>
          <p:cNvCxnSpPr>
            <a:endCxn id="26" idx="1"/>
          </p:cNvCxnSpPr>
          <p:nvPr/>
        </p:nvCxnSpPr>
        <p:spPr>
          <a:xfrm flipV="1">
            <a:off x="2070100" y="3475596"/>
            <a:ext cx="2637367" cy="1299606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Ευθύγραμμο βέλος σύνδεσης 29"/>
          <p:cNvCxnSpPr>
            <a:endCxn id="26" idx="1"/>
          </p:cNvCxnSpPr>
          <p:nvPr/>
        </p:nvCxnSpPr>
        <p:spPr>
          <a:xfrm>
            <a:off x="4034365" y="2489199"/>
            <a:ext cx="673102" cy="986397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Ευθύγραμμο βέλος σύνδεσης 30"/>
          <p:cNvCxnSpPr>
            <a:endCxn id="8" idx="2"/>
          </p:cNvCxnSpPr>
          <p:nvPr/>
        </p:nvCxnSpPr>
        <p:spPr>
          <a:xfrm flipV="1">
            <a:off x="2065873" y="2417236"/>
            <a:ext cx="698492" cy="8711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Ευθύγραμμο βέλος σύνδεσης 33"/>
          <p:cNvCxnSpPr>
            <a:stCxn id="8" idx="7"/>
            <a:endCxn id="10" idx="1"/>
          </p:cNvCxnSpPr>
          <p:nvPr/>
        </p:nvCxnSpPr>
        <p:spPr>
          <a:xfrm flipV="1">
            <a:off x="3848378" y="1093105"/>
            <a:ext cx="1079222" cy="87511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Ευθύγραμμο βέλος σύνδεσης 36"/>
          <p:cNvCxnSpPr>
            <a:stCxn id="10" idx="2"/>
          </p:cNvCxnSpPr>
          <p:nvPr/>
        </p:nvCxnSpPr>
        <p:spPr>
          <a:xfrm>
            <a:off x="5621867" y="1574800"/>
            <a:ext cx="0" cy="914399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Ευθύγραμμο βέλος σύνδεσης 38"/>
          <p:cNvCxnSpPr>
            <a:stCxn id="18" idx="1"/>
            <a:endCxn id="26" idx="3"/>
          </p:cNvCxnSpPr>
          <p:nvPr/>
        </p:nvCxnSpPr>
        <p:spPr>
          <a:xfrm flipH="1">
            <a:off x="8365069" y="1202745"/>
            <a:ext cx="425260" cy="2272851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Ευθύγραμμο βέλος σύνδεσης 40"/>
          <p:cNvCxnSpPr>
            <a:stCxn id="26" idx="3"/>
            <a:endCxn id="19" idx="2"/>
          </p:cNvCxnSpPr>
          <p:nvPr/>
        </p:nvCxnSpPr>
        <p:spPr>
          <a:xfrm>
            <a:off x="8365069" y="3475596"/>
            <a:ext cx="863586" cy="5134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Ευθύγραμμο βέλος σύνδεσης 42"/>
          <p:cNvCxnSpPr>
            <a:stCxn id="21" idx="1"/>
            <a:endCxn id="26" idx="3"/>
          </p:cNvCxnSpPr>
          <p:nvPr/>
        </p:nvCxnSpPr>
        <p:spPr>
          <a:xfrm flipH="1" flipV="1">
            <a:off x="8365069" y="3475596"/>
            <a:ext cx="728129" cy="1672131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Ευθύγραμμο βέλος σύνδεσης 44"/>
          <p:cNvCxnSpPr>
            <a:stCxn id="21" idx="0"/>
            <a:endCxn id="19" idx="4"/>
          </p:cNvCxnSpPr>
          <p:nvPr/>
        </p:nvCxnSpPr>
        <p:spPr>
          <a:xfrm flipV="1">
            <a:off x="9795931" y="4115730"/>
            <a:ext cx="67724" cy="540933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Ορθογώνιο 45"/>
          <p:cNvSpPr/>
          <p:nvPr/>
        </p:nvSpPr>
        <p:spPr>
          <a:xfrm>
            <a:off x="231569" y="5416153"/>
            <a:ext cx="93280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latin typeface="Trebuchet MS" pitchFamily="34" charset="0"/>
              </a:rPr>
              <a:t>AP</a:t>
            </a:r>
            <a:r>
              <a:rPr lang="en-US" b="1" dirty="0">
                <a:latin typeface="Trebuchet MS" pitchFamily="34" charset="0"/>
              </a:rPr>
              <a:t>: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Όλα τα ηλεκτρονικά τιμολόγια, που αφορούν δημόσιες συμβάσεις δρομολογούνται μέσω αυτού του μοναδικού σημείου εισόδου.</a:t>
            </a:r>
          </a:p>
          <a:p>
            <a:r>
              <a:rPr lang="en-US" b="1" u="sng" dirty="0">
                <a:latin typeface="Trebuchet MS" pitchFamily="34" charset="0"/>
              </a:rPr>
              <a:t>RG</a:t>
            </a:r>
            <a:r>
              <a:rPr lang="en-US" b="1" dirty="0">
                <a:latin typeface="Trebuchet MS" pitchFamily="34" charset="0"/>
              </a:rPr>
              <a:t>: </a:t>
            </a:r>
            <a:r>
              <a:rPr lang="el-GR" dirty="0">
                <a:latin typeface="Trebuchet MS" pitchFamily="34" charset="0"/>
              </a:rPr>
              <a:t>Μητρώο Αναθετουσών Αρχών και Οικονομικών Υπηρεσιών.</a:t>
            </a:r>
            <a:endParaRPr lang="en-US" dirty="0">
              <a:latin typeface="Trebuchet MS" pitchFamily="34" charset="0"/>
            </a:endParaRPr>
          </a:p>
          <a:p>
            <a:r>
              <a:rPr lang="en-US" b="1" u="sng" dirty="0">
                <a:latin typeface="Trebuchet MS" pitchFamily="34" charset="0"/>
              </a:rPr>
              <a:t>DB</a:t>
            </a:r>
            <a:r>
              <a:rPr lang="en-US" b="1" dirty="0">
                <a:latin typeface="Trebuchet MS" pitchFamily="34" charset="0"/>
              </a:rPr>
              <a:t>: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l-GR" dirty="0">
                <a:latin typeface="Trebuchet MS" pitchFamily="34" charset="0"/>
              </a:rPr>
              <a:t>Κεντρική βάση δεδομένων με το σύνολο των ηλεκτρονικών τιμολογίων.</a:t>
            </a:r>
            <a:endParaRPr lang="en-US" dirty="0">
              <a:latin typeface="Trebuchet MS" pitchFamily="34" charset="0"/>
            </a:endParaRPr>
          </a:p>
          <a:p>
            <a:r>
              <a:rPr lang="el-GR" b="1" u="sng" dirty="0">
                <a:latin typeface="Trebuchet MS" pitchFamily="34" charset="0"/>
              </a:rPr>
              <a:t>ΕΔΗΤ</a:t>
            </a:r>
            <a:r>
              <a:rPr lang="en-US" b="1" dirty="0">
                <a:latin typeface="Trebuchet MS" pitchFamily="34" charset="0"/>
              </a:rPr>
              <a:t>:</a:t>
            </a:r>
            <a:r>
              <a:rPr lang="en-US" dirty="0">
                <a:latin typeface="Trebuchet MS" pitchFamily="34" charset="0"/>
              </a:rPr>
              <a:t> Web based </a:t>
            </a:r>
            <a:r>
              <a:rPr lang="el-GR" dirty="0">
                <a:latin typeface="Trebuchet MS" pitchFamily="34" charset="0"/>
              </a:rPr>
              <a:t>Εφαρμογή Διάθεσης Ηλεκτρονικών Τιμολογίων.</a:t>
            </a:r>
            <a:endParaRPr lang="en-US" dirty="0">
              <a:latin typeface="Trebuchet MS" pitchFamily="34" charset="0"/>
            </a:endParaRPr>
          </a:p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7" name="Διάγραμμα ροής: Μαγνητικό μέσο 46"/>
          <p:cNvSpPr/>
          <p:nvPr/>
        </p:nvSpPr>
        <p:spPr>
          <a:xfrm>
            <a:off x="7361374" y="3915838"/>
            <a:ext cx="440267" cy="45296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48" name="TextBox 47"/>
          <p:cNvSpPr txBox="1"/>
          <p:nvPr/>
        </p:nvSpPr>
        <p:spPr>
          <a:xfrm>
            <a:off x="7296947" y="4013215"/>
            <a:ext cx="5757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l-GR" sz="1600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DB</a:t>
            </a:r>
          </a:p>
        </p:txBody>
      </p:sp>
      <p:cxnSp>
        <p:nvCxnSpPr>
          <p:cNvPr id="57" name="Ευθύγραμμο βέλος σύνδεσης 56"/>
          <p:cNvCxnSpPr/>
          <p:nvPr/>
        </p:nvCxnSpPr>
        <p:spPr>
          <a:xfrm>
            <a:off x="7598435" y="3712642"/>
            <a:ext cx="0" cy="195308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153309" y="2050785"/>
            <a:ext cx="22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1</a:t>
            </a:r>
            <a:endParaRPr lang="el-GR" sz="1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189334" y="4331239"/>
            <a:ext cx="22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1</a:t>
            </a:r>
            <a:endParaRPr lang="el-GR" sz="1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186754" y="2948511"/>
            <a:ext cx="22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2</a:t>
            </a:r>
            <a:endParaRPr lang="el-GR" sz="1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275800" y="2410813"/>
            <a:ext cx="22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4</a:t>
            </a:r>
            <a:endParaRPr lang="el-GR" sz="1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664054" y="2186560"/>
            <a:ext cx="22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5</a:t>
            </a:r>
            <a:endParaRPr lang="el-GR" sz="10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378937" y="2901440"/>
            <a:ext cx="22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6</a:t>
            </a:r>
            <a:endParaRPr lang="el-GR" sz="10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8440508" y="3150824"/>
            <a:ext cx="22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7</a:t>
            </a:r>
            <a:endParaRPr lang="el-GR" sz="1000" b="1" dirty="0"/>
          </a:p>
        </p:txBody>
      </p:sp>
      <p:sp>
        <p:nvSpPr>
          <p:cNvPr id="51" name="Έλλειψη 50"/>
          <p:cNvSpPr/>
          <p:nvPr/>
        </p:nvSpPr>
        <p:spPr>
          <a:xfrm>
            <a:off x="10431316" y="1864070"/>
            <a:ext cx="1270000" cy="127000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2" name="TextBox 51"/>
          <p:cNvSpPr txBox="1"/>
          <p:nvPr/>
        </p:nvSpPr>
        <p:spPr>
          <a:xfrm>
            <a:off x="10448144" y="2200888"/>
            <a:ext cx="1486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Οικονομικές Υπηρεσίες</a:t>
            </a:r>
          </a:p>
        </p:txBody>
      </p:sp>
      <p:cxnSp>
        <p:nvCxnSpPr>
          <p:cNvPr id="27" name="Καμπύλη γραμμή σύνδεσης 26"/>
          <p:cNvCxnSpPr>
            <a:stCxn id="21" idx="3"/>
          </p:cNvCxnSpPr>
          <p:nvPr/>
        </p:nvCxnSpPr>
        <p:spPr>
          <a:xfrm flipV="1">
            <a:off x="10498664" y="3052236"/>
            <a:ext cx="863577" cy="2095491"/>
          </a:xfrm>
          <a:prstGeom prst="curvedConnector2">
            <a:avLst/>
          </a:prstGeom>
          <a:ln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Καμπύλη γραμμή σύνδεσης 31"/>
          <p:cNvCxnSpPr>
            <a:endCxn id="51" idx="0"/>
          </p:cNvCxnSpPr>
          <p:nvPr/>
        </p:nvCxnSpPr>
        <p:spPr>
          <a:xfrm rot="16200000" flipH="1">
            <a:off x="10437442" y="1235195"/>
            <a:ext cx="770965" cy="486784"/>
          </a:xfrm>
          <a:prstGeom prst="curvedConnector3">
            <a:avLst>
              <a:gd name="adj1" fmla="val 710"/>
            </a:avLst>
          </a:prstGeom>
          <a:ln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1027349" y="1557554"/>
            <a:ext cx="22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7</a:t>
            </a:r>
            <a:endParaRPr lang="el-GR" sz="1000" b="1" dirty="0"/>
          </a:p>
        </p:txBody>
      </p:sp>
      <p:sp>
        <p:nvSpPr>
          <p:cNvPr id="67" name="Διάγραμμα ροής: Μαγνητικό μέσο 66"/>
          <p:cNvSpPr/>
          <p:nvPr/>
        </p:nvSpPr>
        <p:spPr>
          <a:xfrm>
            <a:off x="5399967" y="3901988"/>
            <a:ext cx="440267" cy="45296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68" name="TextBox 67"/>
          <p:cNvSpPr txBox="1"/>
          <p:nvPr/>
        </p:nvSpPr>
        <p:spPr>
          <a:xfrm>
            <a:off x="5359290" y="4023115"/>
            <a:ext cx="5757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l-GR" sz="1600" b="1" dirty="0">
                <a:latin typeface="Trebuchet MS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RG</a:t>
            </a:r>
          </a:p>
        </p:txBody>
      </p:sp>
      <p:cxnSp>
        <p:nvCxnSpPr>
          <p:cNvPr id="69" name="Ευθύγραμμο βέλος σύνδεσης 68"/>
          <p:cNvCxnSpPr/>
          <p:nvPr/>
        </p:nvCxnSpPr>
        <p:spPr>
          <a:xfrm>
            <a:off x="5637028" y="3698792"/>
            <a:ext cx="0" cy="195308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Ευθύγραμμο βέλος σύνδεσης 52"/>
          <p:cNvCxnSpPr/>
          <p:nvPr/>
        </p:nvCxnSpPr>
        <p:spPr>
          <a:xfrm>
            <a:off x="4044259" y="2309099"/>
            <a:ext cx="673102" cy="986397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858189" y="1565688"/>
            <a:ext cx="2243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3</a:t>
            </a:r>
            <a:endParaRPr lang="el-GR" sz="1000" b="1" dirty="0"/>
          </a:p>
        </p:txBody>
      </p:sp>
      <p:sp>
        <p:nvSpPr>
          <p:cNvPr id="55" name="54 - Σύννεφο"/>
          <p:cNvSpPr/>
          <p:nvPr/>
        </p:nvSpPr>
        <p:spPr>
          <a:xfrm>
            <a:off x="3391396" y="2754776"/>
            <a:ext cx="1597307" cy="1377388"/>
          </a:xfrm>
          <a:prstGeom prst="cloud">
            <a:avLst/>
          </a:prstGeom>
          <a:solidFill>
            <a:srgbClr val="92D05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55 - TextBox"/>
          <p:cNvSpPr txBox="1"/>
          <p:nvPr/>
        </p:nvSpPr>
        <p:spPr>
          <a:xfrm>
            <a:off x="3483988" y="3287208"/>
            <a:ext cx="12153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dirty="0">
                <a:latin typeface="Trebuchet MS" pitchFamily="34" charset="0"/>
              </a:rPr>
              <a:t>Δίκτυο </a:t>
            </a:r>
            <a:r>
              <a:rPr lang="en-US" sz="1100" dirty="0">
                <a:latin typeface="Trebuchet MS" pitchFamily="34" charset="0"/>
              </a:rPr>
              <a:t>PEPPOL</a:t>
            </a:r>
          </a:p>
        </p:txBody>
      </p:sp>
      <p:sp>
        <p:nvSpPr>
          <p:cNvPr id="58" name="57 - TextBox"/>
          <p:cNvSpPr txBox="1"/>
          <p:nvPr/>
        </p:nvSpPr>
        <p:spPr>
          <a:xfrm>
            <a:off x="7697185" y="2453838"/>
            <a:ext cx="752354" cy="266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>
                <a:latin typeface="Trebuchet MS" pitchFamily="34" charset="0"/>
              </a:rPr>
              <a:t>ΓΓΠΣΔΔ</a:t>
            </a:r>
            <a:endParaRPr lang="en-US" sz="1100" b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998608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8074</TotalTime>
  <Words>1428</Words>
  <Application>Microsoft Office PowerPoint</Application>
  <PresentationFormat>Προσαρμογή</PresentationFormat>
  <Paragraphs>294</Paragraphs>
  <Slides>35</Slides>
  <Notes>15</Notes>
  <HiddenSlides>4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35</vt:i4>
      </vt:variant>
    </vt:vector>
  </HeadingPairs>
  <TitlesOfParts>
    <vt:vector size="36" baseType="lpstr">
      <vt:lpstr>Wisp</vt:lpstr>
      <vt:lpstr>  </vt:lpstr>
      <vt:lpstr>Agenda Ημερίδας</vt:lpstr>
      <vt:lpstr>Εισαγωγή / Επιτελική Σύνοψη</vt:lpstr>
      <vt:lpstr>Τι είναι το ηλεκτρονικό τιμολόγιο στις Δημόσιες συμβάσεις.</vt:lpstr>
      <vt:lpstr>Νομοθετικό Πλαίσιο</vt:lpstr>
      <vt:lpstr>Στατιστικά στοιχεία τιμολογίων στις δημόσιες συμβάσεις*</vt:lpstr>
      <vt:lpstr>Πλεονεκτήματα του Ηλ. Τιμολογίου (1)</vt:lpstr>
      <vt:lpstr>Πλεονεκτήματα του Ηλ. Τιμολογίου (2)</vt:lpstr>
      <vt:lpstr>Αρχιτεκτονική</vt:lpstr>
      <vt:lpstr>Τρόποι διάθεσης ΗΤ από το ΚΕΔ</vt:lpstr>
      <vt:lpstr>Ροή εργασιών στην Οικ. υπηρεσία</vt:lpstr>
      <vt:lpstr>Προώθηση φακέλου στην Οικ. Διαχείριση</vt:lpstr>
      <vt:lpstr>Διαφάνεια 13</vt:lpstr>
      <vt:lpstr>Πίνακας Καταστάσεων ΗΤ  </vt:lpstr>
      <vt:lpstr>Οριζόντια συστήματα - ΕΔΗΤ</vt:lpstr>
      <vt:lpstr>ΕΔΗΤ – Αναζήτηση ΗΤ</vt:lpstr>
      <vt:lpstr>ΕΔΗΤ – Ενέργειες Αναθέτουσας Αρχής</vt:lpstr>
      <vt:lpstr>ΕΔΗΤ – Ενέργειες Οικ. Διαχείρισης</vt:lpstr>
      <vt:lpstr>Οριζόντια συστήματα - ΟΠΣΔΠ</vt:lpstr>
      <vt:lpstr>Έκδοση ΧΕ επιλογή τύπου παραστατικού </vt:lpstr>
      <vt:lpstr>Έκδοση ΧΕ - λίστα  ΗΤ προμηθευτή </vt:lpstr>
      <vt:lpstr>Έκδοση ΧΕ - εισαγωγή ΗΤ  </vt:lpstr>
      <vt:lpstr>Λίστα ΗΤ και εκτύπωση</vt:lpstr>
      <vt:lpstr>PORTAL για το ηλεκτρονικό τιμολόγιο στις δημόσιες συμβάσεις.</vt:lpstr>
      <vt:lpstr>Εμπλεκόμενες Υπηρεσίες (1)</vt:lpstr>
      <vt:lpstr>Εμπλεκόμενες Υπηρεσίες (2)</vt:lpstr>
      <vt:lpstr>Εμπλεκόμενες Υπηρεσίες  (3)</vt:lpstr>
      <vt:lpstr>Contact Point/ helpdesk</vt:lpstr>
      <vt:lpstr>RoadMap Δράσης</vt:lpstr>
      <vt:lpstr>Προετοιμασία Φορέων (1)</vt:lpstr>
      <vt:lpstr>Προετοιμασία Φορέων (2)</vt:lpstr>
      <vt:lpstr>Ευχαριστούμε!</vt:lpstr>
      <vt:lpstr>Πρωτότυπο Ηλ. Τιμολόγιο (xml αρχείο)</vt:lpstr>
      <vt:lpstr>Οπτικοποίηση ΗΤ (Αρχείο HTML)</vt:lpstr>
      <vt:lpstr>Οπτικοποίηση ΗΤ (Αρχείο HTML)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B2G e- invoicing in Greece</dc:title>
  <dc:creator>Yannis Ioannidis</dc:creator>
  <cp:lastModifiedBy>a.stasis</cp:lastModifiedBy>
  <cp:revision>326</cp:revision>
  <cp:lastPrinted>2020-07-15T07:12:49Z</cp:lastPrinted>
  <dcterms:created xsi:type="dcterms:W3CDTF">2020-07-13T06:07:07Z</dcterms:created>
  <dcterms:modified xsi:type="dcterms:W3CDTF">2021-07-08T12:28:26Z</dcterms:modified>
</cp:coreProperties>
</file>